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91" r:id="rId2"/>
    <p:sldId id="259" r:id="rId3"/>
    <p:sldId id="281" r:id="rId4"/>
    <p:sldId id="282" r:id="rId5"/>
    <p:sldId id="283" r:id="rId6"/>
    <p:sldId id="310" r:id="rId7"/>
    <p:sldId id="389" r:id="rId8"/>
    <p:sldId id="269" r:id="rId9"/>
    <p:sldId id="260" r:id="rId10"/>
    <p:sldId id="270" r:id="rId11"/>
    <p:sldId id="320" r:id="rId12"/>
    <p:sldId id="354" r:id="rId13"/>
    <p:sldId id="355" r:id="rId14"/>
    <p:sldId id="356" r:id="rId15"/>
    <p:sldId id="357" r:id="rId16"/>
    <p:sldId id="358" r:id="rId17"/>
    <p:sldId id="392" r:id="rId18"/>
    <p:sldId id="394"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9" r:id="rId35"/>
    <p:sldId id="375" r:id="rId36"/>
    <p:sldId id="376" r:id="rId37"/>
    <p:sldId id="377" r:id="rId38"/>
    <p:sldId id="277" r:id="rId39"/>
    <p:sldId id="393" r:id="rId40"/>
    <p:sldId id="284" r:id="rId41"/>
    <p:sldId id="285" r:id="rId42"/>
    <p:sldId id="286" r:id="rId43"/>
    <p:sldId id="296" r:id="rId44"/>
    <p:sldId id="311" r:id="rId45"/>
    <p:sldId id="300" r:id="rId46"/>
    <p:sldId id="297" r:id="rId47"/>
    <p:sldId id="312" r:id="rId48"/>
    <p:sldId id="344" r:id="rId49"/>
    <p:sldId id="301" r:id="rId50"/>
    <p:sldId id="303" r:id="rId51"/>
    <p:sldId id="304" r:id="rId52"/>
    <p:sldId id="305" r:id="rId53"/>
    <p:sldId id="347" r:id="rId54"/>
    <p:sldId id="345" r:id="rId55"/>
    <p:sldId id="348" r:id="rId56"/>
    <p:sldId id="346" r:id="rId57"/>
    <p:sldId id="353" r:id="rId58"/>
    <p:sldId id="306" r:id="rId59"/>
    <p:sldId id="387" r:id="rId60"/>
    <p:sldId id="388" r:id="rId61"/>
    <p:sldId id="385" r:id="rId62"/>
    <p:sldId id="264" r:id="rId63"/>
    <p:sldId id="386" r:id="rId64"/>
    <p:sldId id="263" r:id="rId65"/>
    <p:sldId id="273" r:id="rId66"/>
    <p:sldId id="323" r:id="rId67"/>
    <p:sldId id="321" r:id="rId68"/>
    <p:sldId id="326" r:id="rId69"/>
    <p:sldId id="307" r:id="rId70"/>
    <p:sldId id="265" r:id="rId71"/>
    <p:sldId id="381" r:id="rId72"/>
    <p:sldId id="383" r:id="rId73"/>
    <p:sldId id="313" r:id="rId74"/>
    <p:sldId id="318" r:id="rId75"/>
    <p:sldId id="324" r:id="rId76"/>
    <p:sldId id="329" r:id="rId77"/>
    <p:sldId id="327" r:id="rId78"/>
    <p:sldId id="330" r:id="rId79"/>
    <p:sldId id="331" r:id="rId80"/>
    <p:sldId id="334" r:id="rId81"/>
    <p:sldId id="336" r:id="rId82"/>
    <p:sldId id="382" r:id="rId83"/>
    <p:sldId id="335" r:id="rId84"/>
    <p:sldId id="380" r:id="rId85"/>
    <p:sldId id="390" r:id="rId86"/>
    <p:sldId id="340" r:id="rId87"/>
    <p:sldId id="341" r:id="rId88"/>
    <p:sldId id="342" r:id="rId89"/>
    <p:sldId id="378" r:id="rId90"/>
    <p:sldId id="338" r:id="rId91"/>
    <p:sldId id="33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FF0000"/>
    <a:srgbClr val="CC3300"/>
    <a:srgbClr val="FFC000"/>
    <a:srgbClr val="70AD47"/>
    <a:srgbClr val="ED7D31"/>
    <a:srgbClr val="5B9BD5"/>
    <a:srgbClr val="990000"/>
    <a:srgbClr val="CD3CF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1484" autoAdjust="0"/>
  </p:normalViewPr>
  <p:slideViewPr>
    <p:cSldViewPr snapToGrid="0">
      <p:cViewPr varScale="1">
        <p:scale>
          <a:sx n="107" d="100"/>
          <a:sy n="107" d="100"/>
        </p:scale>
        <p:origin x="-4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2" Type="http://schemas.openxmlformats.org/officeDocument/2006/relationships/hyperlink" Target="Dessin%20Industriel%209.pdf" TargetMode="External"/><Relationship Id="rId1" Type="http://schemas.openxmlformats.org/officeDocument/2006/relationships/hyperlink" Target="Dessin%20Industriel%207-1.pdf"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Dessin%20Industriel%209.pdf" TargetMode="External"/><Relationship Id="rId1" Type="http://schemas.openxmlformats.org/officeDocument/2006/relationships/hyperlink" Target="Dessin%20Industriel%207-1.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64751-BCC1-4D5D-BF12-6AF8CFFEA55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D01ACD97-6FA0-4233-86BC-C26F69CBD592}">
      <dgm:prSet phldrT="[Texte]"/>
      <dgm:spPr/>
      <dgm:t>
        <a:bodyPr/>
        <a:lstStyle/>
        <a:p>
          <a:r>
            <a:rPr lang="fr-FR" dirty="0" smtClean="0"/>
            <a:t>Mécanisme</a:t>
          </a:r>
          <a:endParaRPr lang="fr-FR" dirty="0"/>
        </a:p>
      </dgm:t>
    </dgm:pt>
    <dgm:pt modelId="{A6F9E04B-901F-4AE9-8BC9-053E078398DA}" type="parTrans" cxnId="{9F6535C0-4754-471C-BA1A-B3499E405374}">
      <dgm:prSet/>
      <dgm:spPr/>
      <dgm:t>
        <a:bodyPr/>
        <a:lstStyle/>
        <a:p>
          <a:endParaRPr lang="fr-FR"/>
        </a:p>
      </dgm:t>
    </dgm:pt>
    <dgm:pt modelId="{94AC122C-243A-4CAB-B4EE-1C8634D25B42}" type="sibTrans" cxnId="{9F6535C0-4754-471C-BA1A-B3499E405374}">
      <dgm:prSet/>
      <dgm:spPr/>
      <dgm:t>
        <a:bodyPr/>
        <a:lstStyle/>
        <a:p>
          <a:endParaRPr lang="fr-FR"/>
        </a:p>
      </dgm:t>
    </dgm:pt>
    <dgm:pt modelId="{39FC7968-6C28-471F-BECF-73D75836690E}">
      <dgm:prSet phldrT="[Texte]"/>
      <dgm:spPr/>
      <dgm:t>
        <a:bodyPr/>
        <a:lstStyle/>
        <a:p>
          <a:r>
            <a:rPr lang="fr-FR" dirty="0" smtClean="0"/>
            <a:t>Fixations</a:t>
          </a:r>
        </a:p>
        <a:p>
          <a:r>
            <a:rPr lang="fr-FR" dirty="0" smtClean="0">
              <a:hlinkClick xmlns:r="http://schemas.openxmlformats.org/officeDocument/2006/relationships" r:id="rId1" action="ppaction://hlinkfile"/>
            </a:rPr>
            <a:t>Présentation</a:t>
          </a:r>
        </a:p>
        <a:p>
          <a:r>
            <a:rPr lang="fr-FR" dirty="0" smtClean="0">
              <a:hlinkClick xmlns:r="http://schemas.openxmlformats.org/officeDocument/2006/relationships" r:id="rId1" action="ppaction://hlinkfile"/>
            </a:rPr>
            <a:t>7b</a:t>
          </a:r>
          <a:endParaRPr lang="fr-FR" dirty="0"/>
        </a:p>
      </dgm:t>
    </dgm:pt>
    <dgm:pt modelId="{93EBCF43-E20E-4B9A-B18A-CB6556664761}" type="parTrans" cxnId="{2806C51A-5DCB-4AA4-9C76-859F77EBA07F}">
      <dgm:prSet/>
      <dgm:spPr/>
      <dgm:t>
        <a:bodyPr/>
        <a:lstStyle/>
        <a:p>
          <a:endParaRPr lang="fr-FR"/>
        </a:p>
      </dgm:t>
    </dgm:pt>
    <dgm:pt modelId="{B09A678C-8AA0-415A-B2F9-F690F79D8093}" type="sibTrans" cxnId="{2806C51A-5DCB-4AA4-9C76-859F77EBA07F}">
      <dgm:prSet/>
      <dgm:spPr/>
      <dgm:t>
        <a:bodyPr/>
        <a:lstStyle/>
        <a:p>
          <a:endParaRPr lang="fr-FR"/>
        </a:p>
      </dgm:t>
    </dgm:pt>
    <dgm:pt modelId="{B6419AC3-241B-43B5-BC14-634D46754325}">
      <dgm:prSet phldrT="[Texte]"/>
      <dgm:spPr>
        <a:ln w="38100">
          <a:noFill/>
        </a:ln>
      </dgm:spPr>
      <dgm:t>
        <a:bodyPr/>
        <a:lstStyle/>
        <a:p>
          <a:r>
            <a:rPr lang="fr-FR" dirty="0" smtClean="0"/>
            <a:t>Transmission</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9</a:t>
          </a:r>
          <a:endParaRPr lang="fr-FR" dirty="0"/>
        </a:p>
      </dgm:t>
    </dgm:pt>
    <dgm:pt modelId="{58456708-4DFA-4FEE-91FD-96A9EFE68492}" type="parTrans" cxnId="{A449F32B-711D-41C9-AF24-3621F7230357}">
      <dgm:prSet/>
      <dgm:spPr/>
      <dgm:t>
        <a:bodyPr/>
        <a:lstStyle/>
        <a:p>
          <a:endParaRPr lang="fr-FR"/>
        </a:p>
      </dgm:t>
    </dgm:pt>
    <dgm:pt modelId="{B13EBDE8-CBAF-48EC-8C7F-5208F59E8163}" type="sibTrans" cxnId="{A449F32B-711D-41C9-AF24-3621F7230357}">
      <dgm:prSet/>
      <dgm:spPr/>
      <dgm:t>
        <a:bodyPr/>
        <a:lstStyle/>
        <a:p>
          <a:endParaRPr lang="fr-FR"/>
        </a:p>
      </dgm:t>
    </dgm:pt>
    <dgm:pt modelId="{8BAB7EE1-B404-42FC-9BA7-EB158F57A5AE}">
      <dgm:prSet phldrT="[Texte]"/>
      <dgm:spPr>
        <a:ln w="76200">
          <a:solidFill>
            <a:srgbClr val="FF0000"/>
          </a:solidFill>
        </a:ln>
      </dgm:spPr>
      <dgm:t>
        <a:bodyPr/>
        <a:lstStyle/>
        <a:p>
          <a:r>
            <a:rPr lang="fr-FR" dirty="0" smtClean="0"/>
            <a:t>Etanchéité</a:t>
          </a:r>
        </a:p>
        <a:p>
          <a:r>
            <a:rPr lang="fr-FR" dirty="0" smtClean="0"/>
            <a:t>Présentation</a:t>
          </a:r>
        </a:p>
        <a:p>
          <a:r>
            <a:rPr lang="fr-FR" dirty="0" smtClean="0"/>
            <a:t>8</a:t>
          </a:r>
          <a:endParaRPr lang="fr-FR" dirty="0"/>
        </a:p>
      </dgm:t>
    </dgm:pt>
    <dgm:pt modelId="{C7C854F6-8B6D-4BE9-8A9D-ECC45881E19A}" type="parTrans" cxnId="{327E6FC4-C32F-4860-B724-3506D8D8F221}">
      <dgm:prSet/>
      <dgm:spPr/>
      <dgm:t>
        <a:bodyPr/>
        <a:lstStyle/>
        <a:p>
          <a:endParaRPr lang="fr-FR"/>
        </a:p>
      </dgm:t>
    </dgm:pt>
    <dgm:pt modelId="{89BF6683-38C7-4B1F-8CD6-92629D0E46BA}" type="sibTrans" cxnId="{327E6FC4-C32F-4860-B724-3506D8D8F221}">
      <dgm:prSet/>
      <dgm:spPr/>
      <dgm:t>
        <a:bodyPr/>
        <a:lstStyle/>
        <a:p>
          <a:endParaRPr lang="fr-FR"/>
        </a:p>
      </dgm:t>
    </dgm:pt>
    <dgm:pt modelId="{2DF4CB0E-E4C6-4562-BF06-CAD18D6F8FF5}">
      <dgm:prSet phldrT="[Texte]"/>
      <dgm:spPr>
        <a:ln w="76200">
          <a:solidFill>
            <a:srgbClr val="FF0000"/>
          </a:solidFill>
        </a:ln>
      </dgm:spPr>
      <dgm:t>
        <a:bodyPr/>
        <a:lstStyle/>
        <a:p>
          <a:r>
            <a:rPr lang="fr-FR" dirty="0" smtClean="0"/>
            <a:t>Guidage de rotation</a:t>
          </a:r>
        </a:p>
        <a:p>
          <a:r>
            <a:rPr lang="fr-FR" dirty="0" smtClean="0"/>
            <a:t>Présentation</a:t>
          </a:r>
        </a:p>
        <a:p>
          <a:r>
            <a:rPr lang="fr-FR" dirty="0" smtClean="0"/>
            <a:t>8</a:t>
          </a:r>
          <a:endParaRPr lang="fr-FR" dirty="0"/>
        </a:p>
      </dgm:t>
    </dgm:pt>
    <dgm:pt modelId="{D2D16082-1974-4B1A-AE83-A518B4AEA1B7}" type="parTrans" cxnId="{F7FFBBE6-4A72-4680-B14B-C58F8ABD6CDA}">
      <dgm:prSet/>
      <dgm:spPr/>
      <dgm:t>
        <a:bodyPr/>
        <a:lstStyle/>
        <a:p>
          <a:endParaRPr lang="fr-FR"/>
        </a:p>
      </dgm:t>
    </dgm:pt>
    <dgm:pt modelId="{8E0FE731-2CA6-451B-8774-860FE5BBC0CE}" type="sibTrans" cxnId="{F7FFBBE6-4A72-4680-B14B-C58F8ABD6CDA}">
      <dgm:prSet/>
      <dgm:spPr/>
      <dgm:t>
        <a:bodyPr/>
        <a:lstStyle/>
        <a:p>
          <a:endParaRPr lang="fr-FR"/>
        </a:p>
      </dgm:t>
    </dgm:pt>
    <dgm:pt modelId="{3435CAF4-217F-40C0-9729-0504C03668A0}" type="pres">
      <dgm:prSet presAssocID="{15264751-BCC1-4D5D-BF12-6AF8CFFEA55E}" presName="Name0" presStyleCnt="0">
        <dgm:presLayoutVars>
          <dgm:chMax val="1"/>
          <dgm:dir/>
          <dgm:animLvl val="ctr"/>
          <dgm:resizeHandles val="exact"/>
        </dgm:presLayoutVars>
      </dgm:prSet>
      <dgm:spPr/>
      <dgm:t>
        <a:bodyPr/>
        <a:lstStyle/>
        <a:p>
          <a:endParaRPr lang="en-US"/>
        </a:p>
      </dgm:t>
    </dgm:pt>
    <dgm:pt modelId="{E376A9EA-1F4A-4DE6-8A27-A712B84B308A}" type="pres">
      <dgm:prSet presAssocID="{D01ACD97-6FA0-4233-86BC-C26F69CBD592}" presName="centerShape" presStyleLbl="node0" presStyleIdx="0" presStyleCnt="1"/>
      <dgm:spPr/>
      <dgm:t>
        <a:bodyPr/>
        <a:lstStyle/>
        <a:p>
          <a:endParaRPr lang="en-US"/>
        </a:p>
      </dgm:t>
    </dgm:pt>
    <dgm:pt modelId="{FD73ECC0-F505-4CDC-93CC-991A0806E148}" type="pres">
      <dgm:prSet presAssocID="{93EBCF43-E20E-4B9A-B18A-CB6556664761}" presName="parTrans" presStyleLbl="sibTrans2D1" presStyleIdx="0" presStyleCnt="4"/>
      <dgm:spPr/>
      <dgm:t>
        <a:bodyPr/>
        <a:lstStyle/>
        <a:p>
          <a:endParaRPr lang="en-US"/>
        </a:p>
      </dgm:t>
    </dgm:pt>
    <dgm:pt modelId="{76BD607E-1492-4058-96B1-0E21B5283776}" type="pres">
      <dgm:prSet presAssocID="{93EBCF43-E20E-4B9A-B18A-CB6556664761}" presName="connectorText" presStyleLbl="sibTrans2D1" presStyleIdx="0" presStyleCnt="4"/>
      <dgm:spPr/>
      <dgm:t>
        <a:bodyPr/>
        <a:lstStyle/>
        <a:p>
          <a:endParaRPr lang="en-US"/>
        </a:p>
      </dgm:t>
    </dgm:pt>
    <dgm:pt modelId="{61352B75-31B8-4EAE-BF0E-C316A0CE96C0}" type="pres">
      <dgm:prSet presAssocID="{39FC7968-6C28-471F-BECF-73D75836690E}" presName="node" presStyleLbl="node1" presStyleIdx="0" presStyleCnt="4">
        <dgm:presLayoutVars>
          <dgm:bulletEnabled val="1"/>
        </dgm:presLayoutVars>
      </dgm:prSet>
      <dgm:spPr/>
      <dgm:t>
        <a:bodyPr/>
        <a:lstStyle/>
        <a:p>
          <a:endParaRPr lang="en-US"/>
        </a:p>
      </dgm:t>
    </dgm:pt>
    <dgm:pt modelId="{5E941FA3-0030-44A9-BC33-F64207AAD313}" type="pres">
      <dgm:prSet presAssocID="{58456708-4DFA-4FEE-91FD-96A9EFE68492}" presName="parTrans" presStyleLbl="sibTrans2D1" presStyleIdx="1" presStyleCnt="4"/>
      <dgm:spPr/>
      <dgm:t>
        <a:bodyPr/>
        <a:lstStyle/>
        <a:p>
          <a:endParaRPr lang="en-US"/>
        </a:p>
      </dgm:t>
    </dgm:pt>
    <dgm:pt modelId="{03CD66B1-CDAF-4C31-9966-FD759753C204}" type="pres">
      <dgm:prSet presAssocID="{58456708-4DFA-4FEE-91FD-96A9EFE68492}" presName="connectorText" presStyleLbl="sibTrans2D1" presStyleIdx="1" presStyleCnt="4"/>
      <dgm:spPr/>
      <dgm:t>
        <a:bodyPr/>
        <a:lstStyle/>
        <a:p>
          <a:endParaRPr lang="en-US"/>
        </a:p>
      </dgm:t>
    </dgm:pt>
    <dgm:pt modelId="{11F8D090-23CD-4C50-A108-7283CCECD497}" type="pres">
      <dgm:prSet presAssocID="{B6419AC3-241B-43B5-BC14-634D46754325}" presName="node" presStyleLbl="node1" presStyleIdx="1" presStyleCnt="4">
        <dgm:presLayoutVars>
          <dgm:bulletEnabled val="1"/>
        </dgm:presLayoutVars>
      </dgm:prSet>
      <dgm:spPr/>
      <dgm:t>
        <a:bodyPr/>
        <a:lstStyle/>
        <a:p>
          <a:endParaRPr lang="en-US"/>
        </a:p>
      </dgm:t>
    </dgm:pt>
    <dgm:pt modelId="{DE628CE8-20A2-4071-B6A5-66904D8B0779}" type="pres">
      <dgm:prSet presAssocID="{C7C854F6-8B6D-4BE9-8A9D-ECC45881E19A}" presName="parTrans" presStyleLbl="sibTrans2D1" presStyleIdx="2" presStyleCnt="4"/>
      <dgm:spPr/>
      <dgm:t>
        <a:bodyPr/>
        <a:lstStyle/>
        <a:p>
          <a:endParaRPr lang="en-US"/>
        </a:p>
      </dgm:t>
    </dgm:pt>
    <dgm:pt modelId="{1F7B5DEE-0115-496A-AD6E-FF9928261FE3}" type="pres">
      <dgm:prSet presAssocID="{C7C854F6-8B6D-4BE9-8A9D-ECC45881E19A}" presName="connectorText" presStyleLbl="sibTrans2D1" presStyleIdx="2" presStyleCnt="4"/>
      <dgm:spPr/>
      <dgm:t>
        <a:bodyPr/>
        <a:lstStyle/>
        <a:p>
          <a:endParaRPr lang="en-US"/>
        </a:p>
      </dgm:t>
    </dgm:pt>
    <dgm:pt modelId="{8E2392B0-E328-46DC-A0FC-0466ED2ECC4A}" type="pres">
      <dgm:prSet presAssocID="{8BAB7EE1-B404-42FC-9BA7-EB158F57A5AE}" presName="node" presStyleLbl="node1" presStyleIdx="2" presStyleCnt="4">
        <dgm:presLayoutVars>
          <dgm:bulletEnabled val="1"/>
        </dgm:presLayoutVars>
      </dgm:prSet>
      <dgm:spPr/>
      <dgm:t>
        <a:bodyPr/>
        <a:lstStyle/>
        <a:p>
          <a:endParaRPr lang="en-US"/>
        </a:p>
      </dgm:t>
    </dgm:pt>
    <dgm:pt modelId="{77C0B272-3EC7-45CE-9E99-B85A04378D09}" type="pres">
      <dgm:prSet presAssocID="{D2D16082-1974-4B1A-AE83-A518B4AEA1B7}" presName="parTrans" presStyleLbl="sibTrans2D1" presStyleIdx="3" presStyleCnt="4"/>
      <dgm:spPr/>
      <dgm:t>
        <a:bodyPr/>
        <a:lstStyle/>
        <a:p>
          <a:endParaRPr lang="en-US"/>
        </a:p>
      </dgm:t>
    </dgm:pt>
    <dgm:pt modelId="{FFE52641-1A82-4468-A3DC-34ED71C3E071}" type="pres">
      <dgm:prSet presAssocID="{D2D16082-1974-4B1A-AE83-A518B4AEA1B7}" presName="connectorText" presStyleLbl="sibTrans2D1" presStyleIdx="3" presStyleCnt="4"/>
      <dgm:spPr/>
      <dgm:t>
        <a:bodyPr/>
        <a:lstStyle/>
        <a:p>
          <a:endParaRPr lang="en-US"/>
        </a:p>
      </dgm:t>
    </dgm:pt>
    <dgm:pt modelId="{CB95D318-27E5-42CA-BD38-B4A02E7AEAD7}" type="pres">
      <dgm:prSet presAssocID="{2DF4CB0E-E4C6-4562-BF06-CAD18D6F8FF5}" presName="node" presStyleLbl="node1" presStyleIdx="3" presStyleCnt="4">
        <dgm:presLayoutVars>
          <dgm:bulletEnabled val="1"/>
        </dgm:presLayoutVars>
      </dgm:prSet>
      <dgm:spPr/>
      <dgm:t>
        <a:bodyPr/>
        <a:lstStyle/>
        <a:p>
          <a:endParaRPr lang="en-US"/>
        </a:p>
      </dgm:t>
    </dgm:pt>
  </dgm:ptLst>
  <dgm:cxnLst>
    <dgm:cxn modelId="{2CE5CD76-361A-4FA4-939D-44632659854E}" type="presOf" srcId="{39FC7968-6C28-471F-BECF-73D75836690E}" destId="{61352B75-31B8-4EAE-BF0E-C316A0CE96C0}" srcOrd="0" destOrd="0" presId="urn:microsoft.com/office/officeart/2005/8/layout/radial5"/>
    <dgm:cxn modelId="{BEA349D5-6A6E-481C-803D-7F2F41809159}" type="presOf" srcId="{C7C854F6-8B6D-4BE9-8A9D-ECC45881E19A}" destId="{DE628CE8-20A2-4071-B6A5-66904D8B0779}" srcOrd="0" destOrd="0" presId="urn:microsoft.com/office/officeart/2005/8/layout/radial5"/>
    <dgm:cxn modelId="{F7FFBBE6-4A72-4680-B14B-C58F8ABD6CDA}" srcId="{D01ACD97-6FA0-4233-86BC-C26F69CBD592}" destId="{2DF4CB0E-E4C6-4562-BF06-CAD18D6F8FF5}" srcOrd="3" destOrd="0" parTransId="{D2D16082-1974-4B1A-AE83-A518B4AEA1B7}" sibTransId="{8E0FE731-2CA6-451B-8774-860FE5BBC0CE}"/>
    <dgm:cxn modelId="{B7AAEFFE-13B3-444C-99D8-8F872F77ADF6}" type="presOf" srcId="{B6419AC3-241B-43B5-BC14-634D46754325}" destId="{11F8D090-23CD-4C50-A108-7283CCECD497}" srcOrd="0" destOrd="0" presId="urn:microsoft.com/office/officeart/2005/8/layout/radial5"/>
    <dgm:cxn modelId="{2806C51A-5DCB-4AA4-9C76-859F77EBA07F}" srcId="{D01ACD97-6FA0-4233-86BC-C26F69CBD592}" destId="{39FC7968-6C28-471F-BECF-73D75836690E}" srcOrd="0" destOrd="0" parTransId="{93EBCF43-E20E-4B9A-B18A-CB6556664761}" sibTransId="{B09A678C-8AA0-415A-B2F9-F690F79D8093}"/>
    <dgm:cxn modelId="{81F7E3DD-91C8-4E72-AAD2-2CA2418D6F6E}" type="presOf" srcId="{D2D16082-1974-4B1A-AE83-A518B4AEA1B7}" destId="{FFE52641-1A82-4468-A3DC-34ED71C3E071}" srcOrd="1" destOrd="0" presId="urn:microsoft.com/office/officeart/2005/8/layout/radial5"/>
    <dgm:cxn modelId="{C795FD99-873E-48D8-90FB-32F41C6F8180}" type="presOf" srcId="{93EBCF43-E20E-4B9A-B18A-CB6556664761}" destId="{76BD607E-1492-4058-96B1-0E21B5283776}" srcOrd="1" destOrd="0" presId="urn:microsoft.com/office/officeart/2005/8/layout/radial5"/>
    <dgm:cxn modelId="{FD158554-3AE7-4DCA-AF1B-4762A43B1426}" type="presOf" srcId="{2DF4CB0E-E4C6-4562-BF06-CAD18D6F8FF5}" destId="{CB95D318-27E5-42CA-BD38-B4A02E7AEAD7}" srcOrd="0" destOrd="0" presId="urn:microsoft.com/office/officeart/2005/8/layout/radial5"/>
    <dgm:cxn modelId="{AC48E9A7-E460-49E6-8217-5962BFF47C81}" type="presOf" srcId="{15264751-BCC1-4D5D-BF12-6AF8CFFEA55E}" destId="{3435CAF4-217F-40C0-9729-0504C03668A0}" srcOrd="0" destOrd="0" presId="urn:microsoft.com/office/officeart/2005/8/layout/radial5"/>
    <dgm:cxn modelId="{851697C1-C336-4DBD-A625-990FBE4A8C23}" type="presOf" srcId="{D01ACD97-6FA0-4233-86BC-C26F69CBD592}" destId="{E376A9EA-1F4A-4DE6-8A27-A712B84B308A}" srcOrd="0" destOrd="0" presId="urn:microsoft.com/office/officeart/2005/8/layout/radial5"/>
    <dgm:cxn modelId="{4DDC0149-CEC6-426B-A377-2F2FB275D54A}" type="presOf" srcId="{93EBCF43-E20E-4B9A-B18A-CB6556664761}" destId="{FD73ECC0-F505-4CDC-93CC-991A0806E148}" srcOrd="0" destOrd="0" presId="urn:microsoft.com/office/officeart/2005/8/layout/radial5"/>
    <dgm:cxn modelId="{76ACD0E9-451D-4765-95B0-77DC0D1CB54B}" type="presOf" srcId="{C7C854F6-8B6D-4BE9-8A9D-ECC45881E19A}" destId="{1F7B5DEE-0115-496A-AD6E-FF9928261FE3}" srcOrd="1" destOrd="0" presId="urn:microsoft.com/office/officeart/2005/8/layout/radial5"/>
    <dgm:cxn modelId="{D0B32E80-34A6-4147-8D26-486643250F3A}" type="presOf" srcId="{8BAB7EE1-B404-42FC-9BA7-EB158F57A5AE}" destId="{8E2392B0-E328-46DC-A0FC-0466ED2ECC4A}" srcOrd="0" destOrd="0" presId="urn:microsoft.com/office/officeart/2005/8/layout/radial5"/>
    <dgm:cxn modelId="{9F6535C0-4754-471C-BA1A-B3499E405374}" srcId="{15264751-BCC1-4D5D-BF12-6AF8CFFEA55E}" destId="{D01ACD97-6FA0-4233-86BC-C26F69CBD592}" srcOrd="0" destOrd="0" parTransId="{A6F9E04B-901F-4AE9-8BC9-053E078398DA}" sibTransId="{94AC122C-243A-4CAB-B4EE-1C8634D25B42}"/>
    <dgm:cxn modelId="{327E6FC4-C32F-4860-B724-3506D8D8F221}" srcId="{D01ACD97-6FA0-4233-86BC-C26F69CBD592}" destId="{8BAB7EE1-B404-42FC-9BA7-EB158F57A5AE}" srcOrd="2" destOrd="0" parTransId="{C7C854F6-8B6D-4BE9-8A9D-ECC45881E19A}" sibTransId="{89BF6683-38C7-4B1F-8CD6-92629D0E46BA}"/>
    <dgm:cxn modelId="{DBE56658-06E3-4D41-A1D1-D879DB94CCB2}" type="presOf" srcId="{58456708-4DFA-4FEE-91FD-96A9EFE68492}" destId="{5E941FA3-0030-44A9-BC33-F64207AAD313}" srcOrd="0" destOrd="0" presId="urn:microsoft.com/office/officeart/2005/8/layout/radial5"/>
    <dgm:cxn modelId="{D8025857-B7D1-4E0B-839B-368B99753E07}" type="presOf" srcId="{58456708-4DFA-4FEE-91FD-96A9EFE68492}" destId="{03CD66B1-CDAF-4C31-9966-FD759753C204}" srcOrd="1" destOrd="0" presId="urn:microsoft.com/office/officeart/2005/8/layout/radial5"/>
    <dgm:cxn modelId="{F882FFA6-6A44-42C2-937C-ADCEF4EBD3CB}" type="presOf" srcId="{D2D16082-1974-4B1A-AE83-A518B4AEA1B7}" destId="{77C0B272-3EC7-45CE-9E99-B85A04378D09}" srcOrd="0" destOrd="0" presId="urn:microsoft.com/office/officeart/2005/8/layout/radial5"/>
    <dgm:cxn modelId="{A449F32B-711D-41C9-AF24-3621F7230357}" srcId="{D01ACD97-6FA0-4233-86BC-C26F69CBD592}" destId="{B6419AC3-241B-43B5-BC14-634D46754325}" srcOrd="1" destOrd="0" parTransId="{58456708-4DFA-4FEE-91FD-96A9EFE68492}" sibTransId="{B13EBDE8-CBAF-48EC-8C7F-5208F59E8163}"/>
    <dgm:cxn modelId="{E083C55B-FF6E-4269-B611-2132AE84BBEA}" type="presParOf" srcId="{3435CAF4-217F-40C0-9729-0504C03668A0}" destId="{E376A9EA-1F4A-4DE6-8A27-A712B84B308A}" srcOrd="0" destOrd="0" presId="urn:microsoft.com/office/officeart/2005/8/layout/radial5"/>
    <dgm:cxn modelId="{983EFCDD-C452-4D34-AFEC-511070DE86BB}" type="presParOf" srcId="{3435CAF4-217F-40C0-9729-0504C03668A0}" destId="{FD73ECC0-F505-4CDC-93CC-991A0806E148}" srcOrd="1" destOrd="0" presId="urn:microsoft.com/office/officeart/2005/8/layout/radial5"/>
    <dgm:cxn modelId="{77C7BBE0-7AC2-4A8D-8F7F-88B3DC17DD14}" type="presParOf" srcId="{FD73ECC0-F505-4CDC-93CC-991A0806E148}" destId="{76BD607E-1492-4058-96B1-0E21B5283776}" srcOrd="0" destOrd="0" presId="urn:microsoft.com/office/officeart/2005/8/layout/radial5"/>
    <dgm:cxn modelId="{D40BB303-EBE9-40F6-910A-6BBF8A13D9EB}" type="presParOf" srcId="{3435CAF4-217F-40C0-9729-0504C03668A0}" destId="{61352B75-31B8-4EAE-BF0E-C316A0CE96C0}" srcOrd="2" destOrd="0" presId="urn:microsoft.com/office/officeart/2005/8/layout/radial5"/>
    <dgm:cxn modelId="{04CB4B11-02C3-4383-9EB6-FB490F628001}" type="presParOf" srcId="{3435CAF4-217F-40C0-9729-0504C03668A0}" destId="{5E941FA3-0030-44A9-BC33-F64207AAD313}" srcOrd="3" destOrd="0" presId="urn:microsoft.com/office/officeart/2005/8/layout/radial5"/>
    <dgm:cxn modelId="{89B43EF3-129C-4057-A453-A3D60E8778B4}" type="presParOf" srcId="{5E941FA3-0030-44A9-BC33-F64207AAD313}" destId="{03CD66B1-CDAF-4C31-9966-FD759753C204}" srcOrd="0" destOrd="0" presId="urn:microsoft.com/office/officeart/2005/8/layout/radial5"/>
    <dgm:cxn modelId="{F8972C87-0BCA-4E11-B7E5-F18F7BC87607}" type="presParOf" srcId="{3435CAF4-217F-40C0-9729-0504C03668A0}" destId="{11F8D090-23CD-4C50-A108-7283CCECD497}" srcOrd="4" destOrd="0" presId="urn:microsoft.com/office/officeart/2005/8/layout/radial5"/>
    <dgm:cxn modelId="{35B6C7AB-CB82-427C-99B9-A4F5F5587B65}" type="presParOf" srcId="{3435CAF4-217F-40C0-9729-0504C03668A0}" destId="{DE628CE8-20A2-4071-B6A5-66904D8B0779}" srcOrd="5" destOrd="0" presId="urn:microsoft.com/office/officeart/2005/8/layout/radial5"/>
    <dgm:cxn modelId="{DF8A3D01-D295-4BAA-9645-45397C8CEE66}" type="presParOf" srcId="{DE628CE8-20A2-4071-B6A5-66904D8B0779}" destId="{1F7B5DEE-0115-496A-AD6E-FF9928261FE3}" srcOrd="0" destOrd="0" presId="urn:microsoft.com/office/officeart/2005/8/layout/radial5"/>
    <dgm:cxn modelId="{43123FB9-5D37-4022-8FB4-9E96B23F6CCD}" type="presParOf" srcId="{3435CAF4-217F-40C0-9729-0504C03668A0}" destId="{8E2392B0-E328-46DC-A0FC-0466ED2ECC4A}" srcOrd="6" destOrd="0" presId="urn:microsoft.com/office/officeart/2005/8/layout/radial5"/>
    <dgm:cxn modelId="{6197ADB1-1DFE-4DC1-8A97-6D07453A7EA0}" type="presParOf" srcId="{3435CAF4-217F-40C0-9729-0504C03668A0}" destId="{77C0B272-3EC7-45CE-9E99-B85A04378D09}" srcOrd="7" destOrd="0" presId="urn:microsoft.com/office/officeart/2005/8/layout/radial5"/>
    <dgm:cxn modelId="{54D2ED16-ABB4-482B-9E81-1E191D33799E}" type="presParOf" srcId="{77C0B272-3EC7-45CE-9E99-B85A04378D09}" destId="{FFE52641-1A82-4468-A3DC-34ED71C3E071}" srcOrd="0" destOrd="0" presId="urn:microsoft.com/office/officeart/2005/8/layout/radial5"/>
    <dgm:cxn modelId="{CFD7F9A2-8F3B-4E35-8ABE-AD16D6C46BCF}" type="presParOf" srcId="{3435CAF4-217F-40C0-9729-0504C03668A0}" destId="{CB95D318-27E5-42CA-BD38-B4A02E7AEAD7}" srcOrd="8"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6A9EA-1F4A-4DE6-8A27-A712B84B308A}">
      <dsp:nvSpPr>
        <dsp:cNvPr id="0" name=""/>
        <dsp:cNvSpPr/>
      </dsp:nvSpPr>
      <dsp:spPr>
        <a:xfrm>
          <a:off x="3283829"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fr-FR" sz="1500" kern="1200" dirty="0" smtClean="0"/>
            <a:t>Mécanisme</a:t>
          </a:r>
          <a:endParaRPr lang="fr-FR" sz="1500" kern="1200" dirty="0"/>
        </a:p>
      </dsp:txBody>
      <dsp:txXfrm>
        <a:off x="3488955" y="2170422"/>
        <a:ext cx="990433" cy="990433"/>
      </dsp:txXfrm>
    </dsp:sp>
    <dsp:sp modelId="{FD73ECC0-F505-4CDC-93CC-991A0806E148}">
      <dsp:nvSpPr>
        <dsp:cNvPr id="0" name=""/>
        <dsp:cNvSpPr/>
      </dsp:nvSpPr>
      <dsp:spPr>
        <a:xfrm rot="16200000">
          <a:off x="3835457" y="1455004"/>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1594866"/>
        <a:ext cx="208200" cy="285739"/>
      </dsp:txXfrm>
    </dsp:sp>
    <dsp:sp modelId="{61352B75-31B8-4EAE-BF0E-C316A0CE96C0}">
      <dsp:nvSpPr>
        <dsp:cNvPr id="0" name=""/>
        <dsp:cNvSpPr/>
      </dsp:nvSpPr>
      <dsp:spPr>
        <a:xfrm>
          <a:off x="3283829" y="3423"/>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Fixations</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7b</a:t>
          </a:r>
          <a:endParaRPr lang="fr-FR" sz="1400" kern="1200" dirty="0"/>
        </a:p>
      </dsp:txBody>
      <dsp:txXfrm>
        <a:off x="3488955" y="208549"/>
        <a:ext cx="990433" cy="990433"/>
      </dsp:txXfrm>
    </dsp:sp>
    <dsp:sp modelId="{5E941FA3-0030-44A9-BC33-F64207AAD313}">
      <dsp:nvSpPr>
        <dsp:cNvPr id="0" name=""/>
        <dsp:cNvSpPr/>
      </dsp:nvSpPr>
      <dsp:spPr>
        <a:xfrm>
          <a:off x="4807975"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807975" y="2522769"/>
        <a:ext cx="208200" cy="285739"/>
      </dsp:txXfrm>
    </dsp:sp>
    <dsp:sp modelId="{11F8D090-23CD-4C50-A108-7283CCECD497}">
      <dsp:nvSpPr>
        <dsp:cNvPr id="0" name=""/>
        <dsp:cNvSpPr/>
      </dsp:nvSpPr>
      <dsp:spPr>
        <a:xfrm>
          <a:off x="5245702" y="1965296"/>
          <a:ext cx="1400685" cy="1400685"/>
        </a:xfrm>
        <a:prstGeom prst="ellipse">
          <a:avLst/>
        </a:prstGeom>
        <a:solidFill>
          <a:schemeClr val="accent1">
            <a:hueOff val="0"/>
            <a:satOff val="0"/>
            <a:lumOff val="0"/>
            <a:alphaOff val="0"/>
          </a:scheme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Transmission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9</a:t>
          </a:r>
          <a:endParaRPr lang="fr-FR" sz="1400" kern="1200" dirty="0"/>
        </a:p>
      </dsp:txBody>
      <dsp:txXfrm>
        <a:off x="5450828" y="2170422"/>
        <a:ext cx="990433" cy="990433"/>
      </dsp:txXfrm>
    </dsp:sp>
    <dsp:sp modelId="{DE628CE8-20A2-4071-B6A5-66904D8B0779}">
      <dsp:nvSpPr>
        <dsp:cNvPr id="0" name=""/>
        <dsp:cNvSpPr/>
      </dsp:nvSpPr>
      <dsp:spPr>
        <a:xfrm rot="5400000">
          <a:off x="3835457" y="3400041"/>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3450674"/>
        <a:ext cx="208200" cy="285739"/>
      </dsp:txXfrm>
    </dsp:sp>
    <dsp:sp modelId="{8E2392B0-E328-46DC-A0FC-0466ED2ECC4A}">
      <dsp:nvSpPr>
        <dsp:cNvPr id="0" name=""/>
        <dsp:cNvSpPr/>
      </dsp:nvSpPr>
      <dsp:spPr>
        <a:xfrm>
          <a:off x="3283829" y="3927169"/>
          <a:ext cx="1400685" cy="1400685"/>
        </a:xfrm>
        <a:prstGeom prst="ellipse">
          <a:avLst/>
        </a:prstGeom>
        <a:solidFill>
          <a:schemeClr val="accent1">
            <a:hueOff val="0"/>
            <a:satOff val="0"/>
            <a:lumOff val="0"/>
            <a:alphaOff val="0"/>
          </a:schemeClr>
        </a:solidFill>
        <a:ln w="762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Etanchéité</a:t>
          </a:r>
        </a:p>
        <a:p>
          <a:pPr lvl="0" algn="ctr" defTabSz="622300">
            <a:lnSpc>
              <a:spcPct val="90000"/>
            </a:lnSpc>
            <a:spcBef>
              <a:spcPct val="0"/>
            </a:spcBef>
            <a:spcAft>
              <a:spcPct val="35000"/>
            </a:spcAft>
          </a:pPr>
          <a:r>
            <a:rPr lang="fr-FR" sz="1400" kern="1200" dirty="0" smtClean="0"/>
            <a:t>Présentation</a:t>
          </a:r>
        </a:p>
        <a:p>
          <a:pPr lvl="0" algn="ctr" defTabSz="622300">
            <a:lnSpc>
              <a:spcPct val="90000"/>
            </a:lnSpc>
            <a:spcBef>
              <a:spcPct val="0"/>
            </a:spcBef>
            <a:spcAft>
              <a:spcPct val="35000"/>
            </a:spcAft>
          </a:pPr>
          <a:r>
            <a:rPr lang="fr-FR" sz="1400" kern="1200" dirty="0" smtClean="0"/>
            <a:t>8</a:t>
          </a:r>
          <a:endParaRPr lang="fr-FR" sz="1400" kern="1200" dirty="0"/>
        </a:p>
      </dsp:txBody>
      <dsp:txXfrm>
        <a:off x="3488955" y="4132295"/>
        <a:ext cx="990433" cy="990433"/>
      </dsp:txXfrm>
    </dsp:sp>
    <dsp:sp modelId="{77C0B272-3EC7-45CE-9E99-B85A04378D09}">
      <dsp:nvSpPr>
        <dsp:cNvPr id="0" name=""/>
        <dsp:cNvSpPr/>
      </dsp:nvSpPr>
      <dsp:spPr>
        <a:xfrm rot="10800000">
          <a:off x="2862938"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952167" y="2522769"/>
        <a:ext cx="208200" cy="285739"/>
      </dsp:txXfrm>
    </dsp:sp>
    <dsp:sp modelId="{CB95D318-27E5-42CA-BD38-B4A02E7AEAD7}">
      <dsp:nvSpPr>
        <dsp:cNvPr id="0" name=""/>
        <dsp:cNvSpPr/>
      </dsp:nvSpPr>
      <dsp:spPr>
        <a:xfrm>
          <a:off x="1321956" y="1965296"/>
          <a:ext cx="1400685" cy="1400685"/>
        </a:xfrm>
        <a:prstGeom prst="ellipse">
          <a:avLst/>
        </a:prstGeom>
        <a:solidFill>
          <a:schemeClr val="accent1">
            <a:hueOff val="0"/>
            <a:satOff val="0"/>
            <a:lumOff val="0"/>
            <a:alphaOff val="0"/>
          </a:schemeClr>
        </a:solidFill>
        <a:ln w="762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Guidage de rotation</a:t>
          </a:r>
        </a:p>
        <a:p>
          <a:pPr lvl="0" algn="ctr" defTabSz="622300">
            <a:lnSpc>
              <a:spcPct val="90000"/>
            </a:lnSpc>
            <a:spcBef>
              <a:spcPct val="0"/>
            </a:spcBef>
            <a:spcAft>
              <a:spcPct val="35000"/>
            </a:spcAft>
          </a:pPr>
          <a:r>
            <a:rPr lang="fr-FR" sz="1400" kern="1200" dirty="0" smtClean="0"/>
            <a:t>Présentation</a:t>
          </a:r>
        </a:p>
        <a:p>
          <a:pPr lvl="0" algn="ctr" defTabSz="622300">
            <a:lnSpc>
              <a:spcPct val="90000"/>
            </a:lnSpc>
            <a:spcBef>
              <a:spcPct val="0"/>
            </a:spcBef>
            <a:spcAft>
              <a:spcPct val="35000"/>
            </a:spcAft>
          </a:pPr>
          <a:r>
            <a:rPr lang="fr-FR" sz="1400" kern="1200" dirty="0" smtClean="0"/>
            <a:t>8</a:t>
          </a:r>
          <a:endParaRPr lang="fr-FR" sz="1400" kern="1200" dirty="0"/>
        </a:p>
      </dsp:txBody>
      <dsp:txXfrm>
        <a:off x="1527082" y="2170422"/>
        <a:ext cx="990433" cy="99043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FCF93-2154-4D9E-9318-ADEA44D5D0AF}" type="datetimeFigureOut">
              <a:rPr lang="en-US" smtClean="0"/>
              <a:pPr/>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E6722-EC44-4E30-9F08-BEFB283A404B}" type="slidenum">
              <a:rPr lang="en-US" smtClean="0"/>
              <a:pPr/>
              <a:t>‹N°›</a:t>
            </a:fld>
            <a:endParaRPr lang="en-US"/>
          </a:p>
        </p:txBody>
      </p:sp>
    </p:spTree>
    <p:extLst>
      <p:ext uri="{BB962C8B-B14F-4D97-AF65-F5344CB8AC3E}">
        <p14:creationId xmlns:p14="http://schemas.microsoft.com/office/powerpoint/2010/main" val="128338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81F3DF-986C-48BC-AA53-4ED622225B21}" type="slidenum">
              <a:rPr lang="en-US" smtClean="0"/>
              <a:pPr/>
              <a:t>1</a:t>
            </a:fld>
            <a:endParaRPr lang="en-US"/>
          </a:p>
        </p:txBody>
      </p:sp>
    </p:spTree>
    <p:extLst>
      <p:ext uri="{BB962C8B-B14F-4D97-AF65-F5344CB8AC3E}">
        <p14:creationId xmlns:p14="http://schemas.microsoft.com/office/powerpoint/2010/main" val="3514773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56</a:t>
            </a:fld>
            <a:endParaRPr lang="en-US"/>
          </a:p>
        </p:txBody>
      </p:sp>
    </p:spTree>
    <p:extLst>
      <p:ext uri="{BB962C8B-B14F-4D97-AF65-F5344CB8AC3E}">
        <p14:creationId xmlns:p14="http://schemas.microsoft.com/office/powerpoint/2010/main" val="122827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58</a:t>
            </a:fld>
            <a:endParaRPr lang="en-US"/>
          </a:p>
        </p:txBody>
      </p:sp>
    </p:spTree>
    <p:extLst>
      <p:ext uri="{BB962C8B-B14F-4D97-AF65-F5344CB8AC3E}">
        <p14:creationId xmlns:p14="http://schemas.microsoft.com/office/powerpoint/2010/main" val="53105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E6722-EC44-4E30-9F08-BEFB283A404B}" type="slidenum">
              <a:rPr lang="en-US" smtClean="0"/>
              <a:pPr/>
              <a:t>12</a:t>
            </a:fld>
            <a:endParaRPr lang="en-US"/>
          </a:p>
        </p:txBody>
      </p:sp>
    </p:spTree>
    <p:extLst>
      <p:ext uri="{BB962C8B-B14F-4D97-AF65-F5344CB8AC3E}">
        <p14:creationId xmlns:p14="http://schemas.microsoft.com/office/powerpoint/2010/main" val="324355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E6722-EC44-4E30-9F08-BEFB283A404B}" type="slidenum">
              <a:rPr lang="en-US" smtClean="0"/>
              <a:pPr/>
              <a:t>13</a:t>
            </a:fld>
            <a:endParaRPr lang="en-US"/>
          </a:p>
        </p:txBody>
      </p:sp>
    </p:spTree>
    <p:extLst>
      <p:ext uri="{BB962C8B-B14F-4D97-AF65-F5344CB8AC3E}">
        <p14:creationId xmlns:p14="http://schemas.microsoft.com/office/powerpoint/2010/main" val="119496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E6722-EC44-4E30-9F08-BEFB283A404B}" type="slidenum">
              <a:rPr lang="en-US" smtClean="0"/>
              <a:pPr/>
              <a:t>14</a:t>
            </a:fld>
            <a:endParaRPr lang="en-US"/>
          </a:p>
        </p:txBody>
      </p:sp>
    </p:spTree>
    <p:extLst>
      <p:ext uri="{BB962C8B-B14F-4D97-AF65-F5344CB8AC3E}">
        <p14:creationId xmlns:p14="http://schemas.microsoft.com/office/powerpoint/2010/main" val="4196876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2E6722-EC44-4E30-9F08-BEFB283A404B}" type="slidenum">
              <a:rPr lang="en-US" smtClean="0"/>
              <a:pPr/>
              <a:t>15</a:t>
            </a:fld>
            <a:endParaRPr lang="en-US"/>
          </a:p>
        </p:txBody>
      </p:sp>
    </p:spTree>
    <p:extLst>
      <p:ext uri="{BB962C8B-B14F-4D97-AF65-F5344CB8AC3E}">
        <p14:creationId xmlns:p14="http://schemas.microsoft.com/office/powerpoint/2010/main" val="181716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52</a:t>
            </a:fld>
            <a:endParaRPr lang="en-US"/>
          </a:p>
        </p:txBody>
      </p:sp>
    </p:spTree>
    <p:extLst>
      <p:ext uri="{BB962C8B-B14F-4D97-AF65-F5344CB8AC3E}">
        <p14:creationId xmlns:p14="http://schemas.microsoft.com/office/powerpoint/2010/main" val="404013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53</a:t>
            </a:fld>
            <a:endParaRPr lang="en-US"/>
          </a:p>
        </p:txBody>
      </p:sp>
    </p:spTree>
    <p:extLst>
      <p:ext uri="{BB962C8B-B14F-4D97-AF65-F5344CB8AC3E}">
        <p14:creationId xmlns:p14="http://schemas.microsoft.com/office/powerpoint/2010/main" val="165098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54</a:t>
            </a:fld>
            <a:endParaRPr lang="en-US"/>
          </a:p>
        </p:txBody>
      </p:sp>
    </p:spTree>
    <p:extLst>
      <p:ext uri="{BB962C8B-B14F-4D97-AF65-F5344CB8AC3E}">
        <p14:creationId xmlns:p14="http://schemas.microsoft.com/office/powerpoint/2010/main" val="34742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2E6722-EC44-4E30-9F08-BEFB283A404B}" type="slidenum">
              <a:rPr lang="en-US" smtClean="0"/>
              <a:pPr/>
              <a:t>55</a:t>
            </a:fld>
            <a:endParaRPr lang="en-US"/>
          </a:p>
        </p:txBody>
      </p:sp>
    </p:spTree>
    <p:extLst>
      <p:ext uri="{BB962C8B-B14F-4D97-AF65-F5344CB8AC3E}">
        <p14:creationId xmlns:p14="http://schemas.microsoft.com/office/powerpoint/2010/main" val="192041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E37393-7D1C-427E-94E5-BA58C5C0AF8C}"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6" name="Slide Number Placeholder 5"/>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366571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FEFAF9-B8E7-4660-97EE-BFD3EFCEEABA}"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6" name="Slide Number Placeholder 5"/>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262819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A70F6D-DBE8-4C05-8E4C-20E3A45E04BE}"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6" name="Slide Number Placeholder 5"/>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423648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A4D5F5-8D91-4174-ACB0-8039A284B43E}"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6" name="Slide Number Placeholder 5"/>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407304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CBC9A2-7039-4CFB-9FBD-169533957681}"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6" name="Slide Number Placeholder 5"/>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375216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B812BA-517E-41EB-AC6E-62DEE2F39E8B}"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
        <p:nvSpPr>
          <p:cNvPr id="7" name="Slide Number Placeholder 6"/>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310917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72D4E5-DDC7-4076-B093-D6FA0A7EDCA6}"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DI8</a:t>
            </a:r>
            <a:endParaRPr lang="en-US"/>
          </a:p>
        </p:txBody>
      </p:sp>
      <p:sp>
        <p:nvSpPr>
          <p:cNvPr id="9" name="Slide Number Placeholder 8"/>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184364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0508CD-5097-4C70-ACA1-2548805E8A2C}"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
        <p:nvSpPr>
          <p:cNvPr id="5" name="Slide Number Placeholder 4"/>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43386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01E6A3-B7DD-4CB4-8669-ABBB2BDF415D}"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
        <p:nvSpPr>
          <p:cNvPr id="4" name="Slide Number Placeholder 3"/>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237211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58A47-6C3C-4E81-9609-EBF8E1CC633E}"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
        <p:nvSpPr>
          <p:cNvPr id="7" name="Slide Number Placeholder 6"/>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131412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174E3C-059D-4FA9-A53F-3A909B4B6304}"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
        <p:nvSpPr>
          <p:cNvPr id="7" name="Slide Number Placeholder 6"/>
          <p:cNvSpPr>
            <a:spLocks noGrp="1"/>
          </p:cNvSpPr>
          <p:nvPr>
            <p:ph type="sldNum" sz="quarter" idx="12"/>
          </p:nvPr>
        </p:nvSpPr>
        <p:spPr/>
        <p:txBody>
          <a:bodyPr/>
          <a:lstStyle/>
          <a:p>
            <a:fld id="{230B57C3-84FA-4272-A19F-178388A8D0D6}" type="slidenum">
              <a:rPr lang="en-US" smtClean="0"/>
              <a:pPr/>
              <a:t>‹N°›</a:t>
            </a:fld>
            <a:endParaRPr lang="en-US"/>
          </a:p>
        </p:txBody>
      </p:sp>
    </p:spTree>
    <p:extLst>
      <p:ext uri="{BB962C8B-B14F-4D97-AF65-F5344CB8AC3E}">
        <p14:creationId xmlns:p14="http://schemas.microsoft.com/office/powerpoint/2010/main" val="284473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C1FCB-5145-4DB2-9B30-4283E94D90B9}" type="datetime7">
              <a:rPr lang="en-US" smtClean="0"/>
              <a:pPr/>
              <a:t>Nov-18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DI8</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B57C3-84FA-4272-A19F-178388A8D0D6}" type="slidenum">
              <a:rPr lang="en-US" smtClean="0"/>
              <a:pPr/>
              <a:t>‹N°›</a:t>
            </a:fld>
            <a:endParaRPr lang="en-US"/>
          </a:p>
        </p:txBody>
      </p:sp>
    </p:spTree>
    <p:extLst>
      <p:ext uri="{BB962C8B-B14F-4D97-AF65-F5344CB8AC3E}">
        <p14:creationId xmlns:p14="http://schemas.microsoft.com/office/powerpoint/2010/main" val="1734765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 Target="slide12.xml"/><Relationship Id="rId7" Type="http://schemas.openxmlformats.org/officeDocument/2006/relationships/diagramData" Target="../diagrams/data1.xml"/><Relationship Id="rId12" Type="http://schemas.openxmlformats.org/officeDocument/2006/relationships/hyperlink" Target="Contenu.pdf" TargetMode="Externa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76.xml"/><Relationship Id="rId11" Type="http://schemas.microsoft.com/office/2007/relationships/diagramDrawing" Target="../diagrams/drawing1.xml"/><Relationship Id="rId5" Type="http://schemas.openxmlformats.org/officeDocument/2006/relationships/slide" Target="slide74.xml"/><Relationship Id="rId10" Type="http://schemas.openxmlformats.org/officeDocument/2006/relationships/diagramColors" Target="../diagrams/colors1.xml"/><Relationship Id="rId4" Type="http://schemas.openxmlformats.org/officeDocument/2006/relationships/slide" Target="slide38.xm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5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5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5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2.png"/><Relationship Id="rId4" Type="http://schemas.openxmlformats.org/officeDocument/2006/relationships/image" Target="../media/image17.jpeg"/></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www.youtube.com/watch?v=vNSZ_HYiJoI"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91.xml.rels><?xml version="1.0" encoding="UTF-8" standalone="yes"?>
<Relationships xmlns="http://schemas.openxmlformats.org/package/2006/relationships"><Relationship Id="rId2" Type="http://schemas.openxmlformats.org/officeDocument/2006/relationships/hyperlink" Target="Contenu.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9499"/>
            <a:ext cx="9144000" cy="2387600"/>
          </a:xfrm>
        </p:spPr>
        <p:txBody>
          <a:bodyPr>
            <a:normAutofit fontScale="90000"/>
          </a:bodyPr>
          <a:lstStyle/>
          <a:p>
            <a:r>
              <a:rPr lang="en-US" sz="4800" dirty="0"/>
              <a:t>D</a:t>
            </a:r>
            <a:r>
              <a:rPr lang="fr-FR" sz="4800" dirty="0" err="1"/>
              <a:t>essin</a:t>
            </a:r>
            <a:r>
              <a:rPr lang="fr-FR" sz="4800" dirty="0"/>
              <a:t> Industriel 8</a:t>
            </a:r>
            <a:br>
              <a:rPr lang="fr-FR" sz="4800" dirty="0"/>
            </a:br>
            <a:r>
              <a:rPr lang="fr-FR" sz="5400" dirty="0"/>
              <a:t/>
            </a:r>
            <a:br>
              <a:rPr lang="fr-FR" sz="5400" dirty="0"/>
            </a:br>
            <a:r>
              <a:rPr lang="fr-FR" sz="5400" dirty="0"/>
              <a:t>Guidage en Rotation et Etanchéité</a:t>
            </a:r>
            <a:endParaRPr lang="en-US" sz="5400" dirty="0"/>
          </a:p>
        </p:txBody>
      </p:sp>
      <p:sp>
        <p:nvSpPr>
          <p:cNvPr id="3" name="Subtitle 2"/>
          <p:cNvSpPr>
            <a:spLocks noGrp="1"/>
          </p:cNvSpPr>
          <p:nvPr>
            <p:ph type="subTitle" idx="1"/>
          </p:nvPr>
        </p:nvSpPr>
        <p:spPr>
          <a:xfrm>
            <a:off x="1524000" y="4640006"/>
            <a:ext cx="9144000" cy="1655762"/>
          </a:xfrm>
        </p:spPr>
        <p:txBody>
          <a:bodyPr>
            <a:normAutofit/>
          </a:bodyPr>
          <a:lstStyle/>
          <a:p>
            <a:r>
              <a:rPr lang="en-US" dirty="0" smtClean="0"/>
              <a:t>SMT 1 </a:t>
            </a:r>
            <a:br>
              <a:rPr lang="en-US" dirty="0" smtClean="0"/>
            </a:br>
            <a:r>
              <a:rPr lang="fr-FR" dirty="0" smtClean="0"/>
              <a:t>Etude</a:t>
            </a:r>
            <a:r>
              <a:rPr lang="en-US" dirty="0" smtClean="0"/>
              <a:t> de </a:t>
            </a:r>
            <a:r>
              <a:rPr lang="fr-FR" dirty="0" smtClean="0"/>
              <a:t>mécanismes</a:t>
            </a:r>
          </a:p>
          <a:p>
            <a:r>
              <a:rPr lang="fr-FR" dirty="0" err="1" smtClean="0"/>
              <a:t>Kostas</a:t>
            </a:r>
            <a:r>
              <a:rPr lang="fr-FR" smtClean="0"/>
              <a:t> </a:t>
            </a:r>
            <a:r>
              <a:rPr lang="fr-FR" smtClean="0"/>
              <a:t>Politis</a:t>
            </a:r>
            <a:endParaRPr lang="fr-FR" dirty="0" smtClean="0"/>
          </a:p>
        </p:txBody>
      </p:sp>
      <p:sp>
        <p:nvSpPr>
          <p:cNvPr id="4" name="Slide Number Placeholder 3"/>
          <p:cNvSpPr>
            <a:spLocks noGrp="1"/>
          </p:cNvSpPr>
          <p:nvPr>
            <p:ph type="sldNum" sz="quarter" idx="12"/>
          </p:nvPr>
        </p:nvSpPr>
        <p:spPr>
          <a:xfrm>
            <a:off x="700216" y="6356350"/>
            <a:ext cx="10653584" cy="365125"/>
          </a:xfrm>
        </p:spPr>
        <p:txBody>
          <a:bodyPr/>
          <a:lstStyle/>
          <a:p>
            <a:fld id="{0B3E07E0-055B-4305-A5F9-93FAB2F5D96F}" type="slidenum">
              <a:rPr lang="en-US" smtClean="0"/>
              <a:pPr/>
              <a:t>1</a:t>
            </a:fld>
            <a:endParaRPr lang="en-US" dirty="0"/>
          </a:p>
        </p:txBody>
      </p:sp>
      <p:sp>
        <p:nvSpPr>
          <p:cNvPr id="5" name="Date Placeholder 4"/>
          <p:cNvSpPr>
            <a:spLocks noGrp="1"/>
          </p:cNvSpPr>
          <p:nvPr>
            <p:ph type="dt" sz="half" idx="10"/>
          </p:nvPr>
        </p:nvSpPr>
        <p:spPr/>
        <p:txBody>
          <a:bodyPr/>
          <a:lstStyle/>
          <a:p>
            <a:fld id="{92CA931E-0E2A-4872-90A6-A7107BEBC65F}" type="datetime7">
              <a:rPr lang="en-US" smtClean="0"/>
              <a:pPr/>
              <a:t>Nov-18</a:t>
            </a:fld>
            <a:endParaRPr lang="en-US" dirty="0"/>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004136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Paliers lisses </a:t>
            </a:r>
            <a:r>
              <a:rPr lang="fr-FR" sz="3600" dirty="0" smtClean="0"/>
              <a:t>(</a:t>
            </a:r>
            <a:r>
              <a:rPr lang="fr-FR" sz="3600" dirty="0" err="1" smtClean="0"/>
              <a:t>ang</a:t>
            </a:r>
            <a:r>
              <a:rPr lang="fr-FR" sz="3600" dirty="0" smtClean="0"/>
              <a:t> : </a:t>
            </a:r>
            <a:r>
              <a:rPr lang="fr-FR" sz="3600" dirty="0" err="1" smtClean="0"/>
              <a:t>bearing</a:t>
            </a:r>
            <a:r>
              <a:rPr lang="fr-FR" sz="3600" dirty="0" smtClean="0"/>
              <a:t> / simple </a:t>
            </a:r>
            <a:r>
              <a:rPr lang="fr-FR" sz="3600" dirty="0" err="1" smtClean="0"/>
              <a:t>bearing</a:t>
            </a:r>
            <a:r>
              <a:rPr lang="fr-FR" sz="3600" dirty="0" smtClean="0"/>
              <a:t>)</a:t>
            </a:r>
            <a:endParaRPr lang="en-US" sz="3600"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801" t="21103" r="1213" b="51700"/>
          <a:stretch/>
        </p:blipFill>
        <p:spPr bwMode="auto">
          <a:xfrm>
            <a:off x="922638" y="2425238"/>
            <a:ext cx="4992129" cy="103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3"/>
          <a:stretch>
            <a:fillRect/>
          </a:stretch>
        </p:blipFill>
        <p:spPr>
          <a:xfrm>
            <a:off x="3872299" y="3467793"/>
            <a:ext cx="1967299" cy="1973371"/>
          </a:xfrm>
          <a:prstGeom prst="rect">
            <a:avLst/>
          </a:prstGeom>
        </p:spPr>
      </p:pic>
      <p:pic>
        <p:nvPicPr>
          <p:cNvPr id="21" name="Picture 20"/>
          <p:cNvPicPr>
            <a:picLocks noChangeAspect="1"/>
          </p:cNvPicPr>
          <p:nvPr/>
        </p:nvPicPr>
        <p:blipFill rotWithShape="1">
          <a:blip r:embed="rId4"/>
          <a:srcRect l="21216" t="6531" r="20540" b="3739"/>
          <a:stretch/>
        </p:blipFill>
        <p:spPr>
          <a:xfrm>
            <a:off x="1353065" y="3585070"/>
            <a:ext cx="1606379" cy="1856094"/>
          </a:xfrm>
          <a:prstGeom prst="rect">
            <a:avLst/>
          </a:prstGeom>
        </p:spPr>
      </p:pic>
      <p:sp>
        <p:nvSpPr>
          <p:cNvPr id="22" name="TextBox 21"/>
          <p:cNvSpPr txBox="1"/>
          <p:nvPr/>
        </p:nvSpPr>
        <p:spPr>
          <a:xfrm>
            <a:off x="1254211" y="5512724"/>
            <a:ext cx="1804086" cy="646331"/>
          </a:xfrm>
          <a:prstGeom prst="rect">
            <a:avLst/>
          </a:prstGeom>
          <a:noFill/>
        </p:spPr>
        <p:txBody>
          <a:bodyPr wrap="square" rtlCol="0">
            <a:spAutoFit/>
          </a:bodyPr>
          <a:lstStyle/>
          <a:p>
            <a:pPr algn="ctr"/>
            <a:r>
              <a:rPr lang="fr-FR" dirty="0" smtClean="0"/>
              <a:t>Coussinet cylindrique</a:t>
            </a:r>
            <a:endParaRPr lang="en-US" dirty="0"/>
          </a:p>
        </p:txBody>
      </p:sp>
      <p:sp>
        <p:nvSpPr>
          <p:cNvPr id="25" name="TextBox 24"/>
          <p:cNvSpPr txBox="1"/>
          <p:nvPr/>
        </p:nvSpPr>
        <p:spPr>
          <a:xfrm>
            <a:off x="3953905" y="5374224"/>
            <a:ext cx="1804086" cy="923330"/>
          </a:xfrm>
          <a:prstGeom prst="rect">
            <a:avLst/>
          </a:prstGeom>
          <a:noFill/>
        </p:spPr>
        <p:txBody>
          <a:bodyPr wrap="square" rtlCol="0">
            <a:spAutoFit/>
          </a:bodyPr>
          <a:lstStyle/>
          <a:p>
            <a:pPr algn="ctr"/>
            <a:r>
              <a:rPr lang="fr-FR" dirty="0" smtClean="0"/>
              <a:t>Coussinet cylindrique à collerette</a:t>
            </a:r>
            <a:endParaRPr lang="en-US" dirty="0"/>
          </a:p>
        </p:txBody>
      </p:sp>
      <p:sp>
        <p:nvSpPr>
          <p:cNvPr id="11" name="TextBox 10"/>
          <p:cNvSpPr txBox="1"/>
          <p:nvPr/>
        </p:nvSpPr>
        <p:spPr>
          <a:xfrm>
            <a:off x="6928022" y="2056935"/>
            <a:ext cx="4058680" cy="1754326"/>
          </a:xfrm>
          <a:prstGeom prst="rect">
            <a:avLst/>
          </a:prstGeom>
          <a:noFill/>
        </p:spPr>
        <p:txBody>
          <a:bodyPr wrap="square" rtlCol="0">
            <a:spAutoFit/>
          </a:bodyPr>
          <a:lstStyle/>
          <a:p>
            <a:pPr marL="285750" indent="-285750">
              <a:buFontTx/>
              <a:buChar char="-"/>
            </a:pPr>
            <a:r>
              <a:rPr lang="fr-FR" dirty="0" smtClean="0"/>
              <a:t>Paliers Lisses vs</a:t>
            </a:r>
          </a:p>
          <a:p>
            <a:pPr marL="285750" indent="-285750">
              <a:buFontTx/>
              <a:buChar char="-"/>
            </a:pPr>
            <a:r>
              <a:rPr lang="fr-FR" dirty="0" smtClean="0"/>
              <a:t>Paliers Hydrodynamiques : </a:t>
            </a:r>
            <a:endParaRPr lang="en-US" dirty="0" smtClean="0"/>
          </a:p>
          <a:p>
            <a:r>
              <a:rPr lang="fr-FR" dirty="0" smtClean="0"/>
              <a:t>        L’espace entre l’arbre et le coussinet </a:t>
            </a:r>
          </a:p>
          <a:p>
            <a:r>
              <a:rPr lang="fr-FR" dirty="0"/>
              <a:t> </a:t>
            </a:r>
            <a:r>
              <a:rPr lang="fr-FR" dirty="0" smtClean="0"/>
              <a:t>       est rempli de huile. </a:t>
            </a:r>
          </a:p>
          <a:p>
            <a:r>
              <a:rPr lang="fr-FR" dirty="0"/>
              <a:t> </a:t>
            </a:r>
            <a:r>
              <a:rPr lang="fr-FR" dirty="0" smtClean="0"/>
              <a:t>       Idéalement</a:t>
            </a:r>
            <a:r>
              <a:rPr lang="fr-FR" dirty="0"/>
              <a:t>,</a:t>
            </a:r>
            <a:r>
              <a:rPr lang="fr-FR" dirty="0" smtClean="0"/>
              <a:t> il n’a pas de contact       </a:t>
            </a:r>
          </a:p>
          <a:p>
            <a:r>
              <a:rPr lang="fr-FR" dirty="0"/>
              <a:t> </a:t>
            </a:r>
            <a:r>
              <a:rPr lang="fr-FR" dirty="0" smtClean="0"/>
              <a:t>       direct entre l’arbre et le coussinet.</a:t>
            </a:r>
          </a:p>
        </p:txBody>
      </p:sp>
      <p:pic>
        <p:nvPicPr>
          <p:cNvPr id="3" name="Picture 2"/>
          <p:cNvPicPr>
            <a:picLocks noChangeAspect="1"/>
          </p:cNvPicPr>
          <p:nvPr/>
        </p:nvPicPr>
        <p:blipFill>
          <a:blip r:embed="rId5"/>
          <a:stretch>
            <a:fillRect/>
          </a:stretch>
        </p:blipFill>
        <p:spPr>
          <a:xfrm>
            <a:off x="7838174" y="4135732"/>
            <a:ext cx="2238375" cy="2038350"/>
          </a:xfrm>
          <a:prstGeom prst="rect">
            <a:avLst/>
          </a:prstGeom>
        </p:spPr>
      </p:pic>
      <p:sp>
        <p:nvSpPr>
          <p:cNvPr id="5" name="TextBox 4"/>
          <p:cNvSpPr txBox="1"/>
          <p:nvPr/>
        </p:nvSpPr>
        <p:spPr>
          <a:xfrm>
            <a:off x="7636476" y="3978875"/>
            <a:ext cx="832021" cy="646331"/>
          </a:xfrm>
          <a:prstGeom prst="rect">
            <a:avLst/>
          </a:prstGeom>
          <a:noFill/>
        </p:spPr>
        <p:txBody>
          <a:bodyPr wrap="square" rtlCol="0">
            <a:spAutoFit/>
          </a:bodyPr>
          <a:lstStyle/>
          <a:p>
            <a:r>
              <a:rPr lang="fr-FR" dirty="0" smtClean="0">
                <a:solidFill>
                  <a:schemeClr val="accent4">
                    <a:lumMod val="50000"/>
                  </a:schemeClr>
                </a:solidFill>
              </a:rPr>
              <a:t>Arrivé d’huile</a:t>
            </a:r>
            <a:endParaRPr lang="en-US" dirty="0">
              <a:solidFill>
                <a:schemeClr val="accent4">
                  <a:lumMod val="50000"/>
                </a:schemeClr>
              </a:solidFill>
            </a:endParaRPr>
          </a:p>
        </p:txBody>
      </p:sp>
      <p:sp>
        <p:nvSpPr>
          <p:cNvPr id="12" name="TextBox 4"/>
          <p:cNvSpPr txBox="1"/>
          <p:nvPr/>
        </p:nvSpPr>
        <p:spPr>
          <a:xfrm>
            <a:off x="9454390" y="5974387"/>
            <a:ext cx="832021" cy="646331"/>
          </a:xfrm>
          <a:prstGeom prst="rect">
            <a:avLst/>
          </a:prstGeom>
          <a:noFill/>
        </p:spPr>
        <p:txBody>
          <a:bodyPr wrap="square" rtlCol="0">
            <a:spAutoFit/>
          </a:bodyPr>
          <a:lstStyle/>
          <a:p>
            <a:r>
              <a:rPr lang="fr-FR" dirty="0" smtClean="0">
                <a:solidFill>
                  <a:schemeClr val="accent4">
                    <a:lumMod val="50000"/>
                  </a:schemeClr>
                </a:solidFill>
              </a:rPr>
              <a:t>Filme d’huile</a:t>
            </a:r>
            <a:endParaRPr lang="en-US" dirty="0">
              <a:solidFill>
                <a:schemeClr val="accent4">
                  <a:lumMod val="50000"/>
                </a:schemeClr>
              </a:solidFill>
            </a:endParaRPr>
          </a:p>
        </p:txBody>
      </p:sp>
      <p:cxnSp>
        <p:nvCxnSpPr>
          <p:cNvPr id="7" name="Connecteur droit avec flèche 6"/>
          <p:cNvCxnSpPr/>
          <p:nvPr/>
        </p:nvCxnSpPr>
        <p:spPr>
          <a:xfrm flipH="1" flipV="1">
            <a:off x="9217480" y="5512725"/>
            <a:ext cx="318406" cy="646330"/>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230B57C3-84FA-4272-A19F-178388A8D0D6}" type="slidenum">
              <a:rPr lang="en-US" smtClean="0"/>
              <a:pPr/>
              <a:t>10</a:t>
            </a:fld>
            <a:endParaRPr lang="en-US"/>
          </a:p>
        </p:txBody>
      </p:sp>
      <p:sp>
        <p:nvSpPr>
          <p:cNvPr id="15" name="TextBox 14"/>
          <p:cNvSpPr txBox="1"/>
          <p:nvPr/>
        </p:nvSpPr>
        <p:spPr>
          <a:xfrm>
            <a:off x="827387" y="1472551"/>
            <a:ext cx="6089823" cy="646331"/>
          </a:xfrm>
          <a:prstGeom prst="rect">
            <a:avLst/>
          </a:prstGeom>
          <a:noFill/>
        </p:spPr>
        <p:txBody>
          <a:bodyPr wrap="square" rtlCol="0">
            <a:spAutoFit/>
          </a:bodyPr>
          <a:lstStyle/>
          <a:p>
            <a:r>
              <a:rPr lang="fr-FR" dirty="0" smtClean="0"/>
              <a:t>Paliers Lisses : L’arbre repose sur un Coussinet </a:t>
            </a:r>
            <a:br>
              <a:rPr lang="fr-FR" dirty="0" smtClean="0"/>
            </a:br>
            <a:r>
              <a:rPr lang="fr-FR" dirty="0" smtClean="0"/>
              <a:t>(</a:t>
            </a:r>
            <a:r>
              <a:rPr lang="fr-FR" dirty="0" err="1" smtClean="0"/>
              <a:t>ang</a:t>
            </a:r>
            <a:r>
              <a:rPr lang="fr-FR" dirty="0" smtClean="0"/>
              <a:t> : </a:t>
            </a:r>
            <a:r>
              <a:rPr lang="fr-FR" dirty="0" err="1" smtClean="0"/>
              <a:t>bushing</a:t>
            </a:r>
            <a:r>
              <a:rPr lang="fr-FR" dirty="0" smtClean="0"/>
              <a:t> / plain </a:t>
            </a:r>
            <a:r>
              <a:rPr lang="fr-FR" dirty="0" err="1" smtClean="0"/>
              <a:t>bearing</a:t>
            </a:r>
            <a:r>
              <a:rPr lang="fr-FR" dirty="0" smtClean="0"/>
              <a:t>). </a:t>
            </a:r>
            <a:endParaRPr lang="en-US" dirty="0"/>
          </a:p>
        </p:txBody>
      </p:sp>
      <p:sp>
        <p:nvSpPr>
          <p:cNvPr id="8" name="Date Placeholder 7"/>
          <p:cNvSpPr>
            <a:spLocks noGrp="1"/>
          </p:cNvSpPr>
          <p:nvPr>
            <p:ph type="dt" sz="half" idx="10"/>
          </p:nvPr>
        </p:nvSpPr>
        <p:spPr/>
        <p:txBody>
          <a:bodyPr/>
          <a:lstStyle/>
          <a:p>
            <a:fld id="{2A4771BC-82DE-4860-A803-E7C06633D525}"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9226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Paliers lisses </a:t>
            </a:r>
            <a:r>
              <a:rPr lang="fr-FR" sz="3600" dirty="0" smtClean="0"/>
              <a:t>(</a:t>
            </a:r>
            <a:r>
              <a:rPr lang="fr-FR" sz="3600" dirty="0" err="1" smtClean="0"/>
              <a:t>ang</a:t>
            </a:r>
            <a:r>
              <a:rPr lang="fr-FR" sz="3600" dirty="0" smtClean="0"/>
              <a:t> : </a:t>
            </a:r>
            <a:r>
              <a:rPr lang="fr-FR" sz="3600" dirty="0" err="1" smtClean="0"/>
              <a:t>bearing</a:t>
            </a:r>
            <a:r>
              <a:rPr lang="fr-FR" sz="3600" dirty="0" smtClean="0"/>
              <a:t> / simple </a:t>
            </a:r>
            <a:r>
              <a:rPr lang="fr-FR" sz="3600" dirty="0" err="1" smtClean="0"/>
              <a:t>bearing</a:t>
            </a:r>
            <a:r>
              <a:rPr lang="fr-FR" sz="3600" dirty="0" smtClean="0"/>
              <a:t>)</a:t>
            </a:r>
            <a:endParaRPr lang="en-US" sz="3600"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801" t="21103" r="1213" b="51700"/>
          <a:stretch/>
        </p:blipFill>
        <p:spPr bwMode="auto">
          <a:xfrm>
            <a:off x="922638" y="2425238"/>
            <a:ext cx="4992129" cy="103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3"/>
          <a:stretch>
            <a:fillRect/>
          </a:stretch>
        </p:blipFill>
        <p:spPr>
          <a:xfrm>
            <a:off x="3872299" y="3467793"/>
            <a:ext cx="1967299" cy="1973371"/>
          </a:xfrm>
          <a:prstGeom prst="rect">
            <a:avLst/>
          </a:prstGeom>
        </p:spPr>
      </p:pic>
      <p:pic>
        <p:nvPicPr>
          <p:cNvPr id="21" name="Picture 20"/>
          <p:cNvPicPr>
            <a:picLocks noChangeAspect="1"/>
          </p:cNvPicPr>
          <p:nvPr/>
        </p:nvPicPr>
        <p:blipFill rotWithShape="1">
          <a:blip r:embed="rId4"/>
          <a:srcRect l="21216" t="6531" r="20540" b="3739"/>
          <a:stretch/>
        </p:blipFill>
        <p:spPr>
          <a:xfrm>
            <a:off x="1353065" y="3585070"/>
            <a:ext cx="1606379" cy="1856094"/>
          </a:xfrm>
          <a:prstGeom prst="rect">
            <a:avLst/>
          </a:prstGeom>
        </p:spPr>
      </p:pic>
      <p:sp>
        <p:nvSpPr>
          <p:cNvPr id="22" name="TextBox 21"/>
          <p:cNvSpPr txBox="1"/>
          <p:nvPr/>
        </p:nvSpPr>
        <p:spPr>
          <a:xfrm>
            <a:off x="1254211" y="5512724"/>
            <a:ext cx="1804086" cy="646331"/>
          </a:xfrm>
          <a:prstGeom prst="rect">
            <a:avLst/>
          </a:prstGeom>
          <a:noFill/>
        </p:spPr>
        <p:txBody>
          <a:bodyPr wrap="square" rtlCol="0">
            <a:spAutoFit/>
          </a:bodyPr>
          <a:lstStyle/>
          <a:p>
            <a:pPr algn="ctr"/>
            <a:r>
              <a:rPr lang="fr-FR" dirty="0" smtClean="0"/>
              <a:t>Coussinet cylindrique</a:t>
            </a:r>
            <a:endParaRPr lang="en-US" dirty="0"/>
          </a:p>
        </p:txBody>
      </p:sp>
      <p:sp>
        <p:nvSpPr>
          <p:cNvPr id="25" name="TextBox 24"/>
          <p:cNvSpPr txBox="1"/>
          <p:nvPr/>
        </p:nvSpPr>
        <p:spPr>
          <a:xfrm>
            <a:off x="3953905" y="5374224"/>
            <a:ext cx="1804086" cy="923330"/>
          </a:xfrm>
          <a:prstGeom prst="rect">
            <a:avLst/>
          </a:prstGeom>
          <a:noFill/>
        </p:spPr>
        <p:txBody>
          <a:bodyPr wrap="square" rtlCol="0">
            <a:spAutoFit/>
          </a:bodyPr>
          <a:lstStyle/>
          <a:p>
            <a:pPr algn="ctr"/>
            <a:r>
              <a:rPr lang="fr-FR" dirty="0" smtClean="0"/>
              <a:t>Coussinet cylindrique à collerette</a:t>
            </a:r>
            <a:endParaRPr lang="en-US" dirty="0"/>
          </a:p>
        </p:txBody>
      </p:sp>
      <p:sp>
        <p:nvSpPr>
          <p:cNvPr id="11" name="TextBox 10"/>
          <p:cNvSpPr txBox="1"/>
          <p:nvPr/>
        </p:nvSpPr>
        <p:spPr>
          <a:xfrm>
            <a:off x="6928022" y="2056935"/>
            <a:ext cx="4058680" cy="1754326"/>
          </a:xfrm>
          <a:prstGeom prst="rect">
            <a:avLst/>
          </a:prstGeom>
          <a:noFill/>
        </p:spPr>
        <p:txBody>
          <a:bodyPr wrap="square" rtlCol="0">
            <a:spAutoFit/>
          </a:bodyPr>
          <a:lstStyle/>
          <a:p>
            <a:pPr marL="285750" indent="-285750">
              <a:buFontTx/>
              <a:buChar char="-"/>
            </a:pPr>
            <a:r>
              <a:rPr lang="fr-FR" dirty="0" smtClean="0"/>
              <a:t>Paliers Lisses vs</a:t>
            </a:r>
          </a:p>
          <a:p>
            <a:pPr marL="285750" indent="-285750">
              <a:buFontTx/>
              <a:buChar char="-"/>
            </a:pPr>
            <a:r>
              <a:rPr lang="fr-FR" dirty="0" smtClean="0"/>
              <a:t>Paliers Hydrodynamiques : </a:t>
            </a:r>
            <a:endParaRPr lang="en-US" dirty="0" smtClean="0"/>
          </a:p>
          <a:p>
            <a:r>
              <a:rPr lang="fr-FR" dirty="0" smtClean="0"/>
              <a:t>        L’espace entre l’arbre et le coussinet </a:t>
            </a:r>
          </a:p>
          <a:p>
            <a:r>
              <a:rPr lang="fr-FR" dirty="0"/>
              <a:t> </a:t>
            </a:r>
            <a:r>
              <a:rPr lang="fr-FR" dirty="0" smtClean="0"/>
              <a:t>       est rempli de huile. </a:t>
            </a:r>
          </a:p>
          <a:p>
            <a:r>
              <a:rPr lang="fr-FR" dirty="0"/>
              <a:t> </a:t>
            </a:r>
            <a:r>
              <a:rPr lang="fr-FR" dirty="0" smtClean="0"/>
              <a:t>       Idéalement</a:t>
            </a:r>
            <a:r>
              <a:rPr lang="fr-FR" dirty="0"/>
              <a:t>,</a:t>
            </a:r>
            <a:r>
              <a:rPr lang="fr-FR" dirty="0" smtClean="0"/>
              <a:t> il n’a pas de contact       </a:t>
            </a:r>
          </a:p>
          <a:p>
            <a:r>
              <a:rPr lang="fr-FR" dirty="0"/>
              <a:t> </a:t>
            </a:r>
            <a:r>
              <a:rPr lang="fr-FR" dirty="0" smtClean="0"/>
              <a:t>       direct entre l’arbre et le coussinet.</a:t>
            </a:r>
          </a:p>
        </p:txBody>
      </p:sp>
      <p:pic>
        <p:nvPicPr>
          <p:cNvPr id="3" name="Picture 2"/>
          <p:cNvPicPr>
            <a:picLocks noChangeAspect="1"/>
          </p:cNvPicPr>
          <p:nvPr/>
        </p:nvPicPr>
        <p:blipFill>
          <a:blip r:embed="rId5"/>
          <a:stretch>
            <a:fillRect/>
          </a:stretch>
        </p:blipFill>
        <p:spPr>
          <a:xfrm>
            <a:off x="7838174" y="4135732"/>
            <a:ext cx="2238375" cy="2038350"/>
          </a:xfrm>
          <a:prstGeom prst="rect">
            <a:avLst/>
          </a:prstGeom>
        </p:spPr>
      </p:pic>
      <p:sp>
        <p:nvSpPr>
          <p:cNvPr id="5" name="TextBox 4"/>
          <p:cNvSpPr txBox="1"/>
          <p:nvPr/>
        </p:nvSpPr>
        <p:spPr>
          <a:xfrm>
            <a:off x="7636476" y="3978875"/>
            <a:ext cx="832021" cy="646331"/>
          </a:xfrm>
          <a:prstGeom prst="rect">
            <a:avLst/>
          </a:prstGeom>
          <a:noFill/>
        </p:spPr>
        <p:txBody>
          <a:bodyPr wrap="square" rtlCol="0">
            <a:spAutoFit/>
          </a:bodyPr>
          <a:lstStyle/>
          <a:p>
            <a:r>
              <a:rPr lang="fr-FR" dirty="0" smtClean="0">
                <a:solidFill>
                  <a:schemeClr val="accent4">
                    <a:lumMod val="50000"/>
                  </a:schemeClr>
                </a:solidFill>
              </a:rPr>
              <a:t>Arrivé d’huile</a:t>
            </a:r>
            <a:endParaRPr lang="en-US" dirty="0">
              <a:solidFill>
                <a:schemeClr val="accent4">
                  <a:lumMod val="50000"/>
                </a:schemeClr>
              </a:solidFill>
            </a:endParaRPr>
          </a:p>
        </p:txBody>
      </p:sp>
      <p:sp>
        <p:nvSpPr>
          <p:cNvPr id="12" name="TextBox 4"/>
          <p:cNvSpPr txBox="1"/>
          <p:nvPr/>
        </p:nvSpPr>
        <p:spPr>
          <a:xfrm>
            <a:off x="9454390" y="5974387"/>
            <a:ext cx="832021" cy="646331"/>
          </a:xfrm>
          <a:prstGeom prst="rect">
            <a:avLst/>
          </a:prstGeom>
          <a:noFill/>
        </p:spPr>
        <p:txBody>
          <a:bodyPr wrap="square" rtlCol="0">
            <a:spAutoFit/>
          </a:bodyPr>
          <a:lstStyle/>
          <a:p>
            <a:r>
              <a:rPr lang="fr-FR" dirty="0" smtClean="0">
                <a:solidFill>
                  <a:schemeClr val="accent4">
                    <a:lumMod val="50000"/>
                  </a:schemeClr>
                </a:solidFill>
              </a:rPr>
              <a:t>Filme d’huile</a:t>
            </a:r>
            <a:endParaRPr lang="en-US" dirty="0">
              <a:solidFill>
                <a:schemeClr val="accent4">
                  <a:lumMod val="50000"/>
                </a:schemeClr>
              </a:solidFill>
            </a:endParaRPr>
          </a:p>
        </p:txBody>
      </p:sp>
      <p:cxnSp>
        <p:nvCxnSpPr>
          <p:cNvPr id="7" name="Connecteur droit avec flèche 6"/>
          <p:cNvCxnSpPr/>
          <p:nvPr/>
        </p:nvCxnSpPr>
        <p:spPr>
          <a:xfrm flipH="1" flipV="1">
            <a:off x="9217480" y="5512725"/>
            <a:ext cx="318406" cy="646330"/>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230B57C3-84FA-4272-A19F-178388A8D0D6}" type="slidenum">
              <a:rPr lang="en-US" smtClean="0"/>
              <a:pPr/>
              <a:t>11</a:t>
            </a:fld>
            <a:endParaRPr lang="en-US"/>
          </a:p>
        </p:txBody>
      </p:sp>
      <p:sp>
        <p:nvSpPr>
          <p:cNvPr id="15" name="TextBox 14"/>
          <p:cNvSpPr txBox="1"/>
          <p:nvPr/>
        </p:nvSpPr>
        <p:spPr>
          <a:xfrm>
            <a:off x="827387" y="1472551"/>
            <a:ext cx="6089823" cy="646331"/>
          </a:xfrm>
          <a:prstGeom prst="rect">
            <a:avLst/>
          </a:prstGeom>
          <a:noFill/>
        </p:spPr>
        <p:txBody>
          <a:bodyPr wrap="square" rtlCol="0">
            <a:spAutoFit/>
          </a:bodyPr>
          <a:lstStyle/>
          <a:p>
            <a:r>
              <a:rPr lang="fr-FR" dirty="0" smtClean="0"/>
              <a:t>Paliers Lisses : L’arbre repose sur un Coussinet </a:t>
            </a:r>
            <a:br>
              <a:rPr lang="fr-FR" dirty="0" smtClean="0"/>
            </a:br>
            <a:r>
              <a:rPr lang="fr-FR" dirty="0" smtClean="0"/>
              <a:t>(</a:t>
            </a:r>
            <a:r>
              <a:rPr lang="fr-FR" dirty="0" err="1" smtClean="0"/>
              <a:t>ang</a:t>
            </a:r>
            <a:r>
              <a:rPr lang="fr-FR" dirty="0" smtClean="0"/>
              <a:t> : </a:t>
            </a:r>
            <a:r>
              <a:rPr lang="fr-FR" dirty="0" err="1" smtClean="0"/>
              <a:t>bushing</a:t>
            </a:r>
            <a:r>
              <a:rPr lang="fr-FR" dirty="0" smtClean="0"/>
              <a:t> / plain </a:t>
            </a:r>
            <a:r>
              <a:rPr lang="fr-FR" dirty="0" err="1" smtClean="0"/>
              <a:t>bearing</a:t>
            </a:r>
            <a:r>
              <a:rPr lang="fr-FR" dirty="0" smtClean="0"/>
              <a:t>). </a:t>
            </a:r>
            <a:endParaRPr lang="en-US" dirty="0"/>
          </a:p>
        </p:txBody>
      </p:sp>
      <p:sp>
        <p:nvSpPr>
          <p:cNvPr id="16" name="ZoneTexte 6"/>
          <p:cNvSpPr txBox="1"/>
          <p:nvPr/>
        </p:nvSpPr>
        <p:spPr>
          <a:xfrm>
            <a:off x="5675613" y="5221727"/>
            <a:ext cx="6434009" cy="1477328"/>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coussinets sur le dessin page 15 de votre « Recueil A3 ». </a:t>
            </a:r>
          </a:p>
          <a:p>
            <a:pPr algn="ctr"/>
            <a:r>
              <a:rPr lang="fr-FR" dirty="0" smtClean="0">
                <a:solidFill>
                  <a:srgbClr val="FF0000"/>
                </a:solidFill>
              </a:rPr>
              <a:t>Quel est la matière de fabrication de ces coussinets ? </a:t>
            </a:r>
          </a:p>
          <a:p>
            <a:pPr algn="ctr"/>
            <a:r>
              <a:rPr lang="fr-FR" dirty="0" smtClean="0">
                <a:solidFill>
                  <a:srgbClr val="FF0000"/>
                </a:solidFill>
              </a:rPr>
              <a:t>(Note : C’est très important de savoir la réponse à cette question)</a:t>
            </a:r>
          </a:p>
        </p:txBody>
      </p:sp>
      <p:sp>
        <p:nvSpPr>
          <p:cNvPr id="8" name="Date Placeholder 7"/>
          <p:cNvSpPr>
            <a:spLocks noGrp="1"/>
          </p:cNvSpPr>
          <p:nvPr>
            <p:ph type="dt" sz="half" idx="10"/>
          </p:nvPr>
        </p:nvSpPr>
        <p:spPr/>
        <p:txBody>
          <a:bodyPr/>
          <a:lstStyle/>
          <a:p>
            <a:fld id="{D0EBC89C-8F67-413B-A6BB-FABFF72AFF21}"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304396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12</a:t>
            </a:fld>
            <a:endParaRPr lang="en-US"/>
          </a:p>
        </p:txBody>
      </p:sp>
      <p:pic>
        <p:nvPicPr>
          <p:cNvPr id="7" name="Picture 6"/>
          <p:cNvPicPr>
            <a:picLocks noChangeAspect="1"/>
          </p:cNvPicPr>
          <p:nvPr/>
        </p:nvPicPr>
        <p:blipFill>
          <a:blip r:embed="rId3"/>
          <a:stretch>
            <a:fillRect/>
          </a:stretch>
        </p:blipFill>
        <p:spPr>
          <a:xfrm>
            <a:off x="7154957" y="365125"/>
            <a:ext cx="3844737" cy="6228991"/>
          </a:xfrm>
          <a:prstGeom prst="rect">
            <a:avLst/>
          </a:prstGeom>
        </p:spPr>
      </p:pic>
      <p:sp>
        <p:nvSpPr>
          <p:cNvPr id="10" name="TextBox 9"/>
          <p:cNvSpPr txBox="1"/>
          <p:nvPr/>
        </p:nvSpPr>
        <p:spPr>
          <a:xfrm>
            <a:off x="8301318" y="3182470"/>
            <a:ext cx="2698376" cy="369332"/>
          </a:xfrm>
          <a:prstGeom prst="rect">
            <a:avLst/>
          </a:prstGeom>
          <a:noFill/>
        </p:spPr>
        <p:txBody>
          <a:bodyPr wrap="square" rtlCol="0">
            <a:spAutoFit/>
          </a:bodyPr>
          <a:lstStyle/>
          <a:p>
            <a:r>
              <a:rPr lang="fr-FR" dirty="0" smtClean="0"/>
              <a:t>Palier axial à patins</a:t>
            </a:r>
            <a:endParaRPr lang="en-US" dirty="0"/>
          </a:p>
        </p:txBody>
      </p:sp>
      <p:sp>
        <p:nvSpPr>
          <p:cNvPr id="12" name="TextBox 11"/>
          <p:cNvSpPr txBox="1"/>
          <p:nvPr/>
        </p:nvSpPr>
        <p:spPr>
          <a:xfrm>
            <a:off x="8301318" y="6356350"/>
            <a:ext cx="2698376" cy="369332"/>
          </a:xfrm>
          <a:prstGeom prst="rect">
            <a:avLst/>
          </a:prstGeom>
          <a:noFill/>
        </p:spPr>
        <p:txBody>
          <a:bodyPr wrap="square" rtlCol="0">
            <a:spAutoFit/>
          </a:bodyPr>
          <a:lstStyle/>
          <a:p>
            <a:r>
              <a:rPr lang="fr-FR" dirty="0" smtClean="0"/>
              <a:t>Palier radial à patins</a:t>
            </a:r>
            <a:endParaRPr lang="en-US" dirty="0"/>
          </a:p>
        </p:txBody>
      </p:sp>
      <p:sp>
        <p:nvSpPr>
          <p:cNvPr id="3" name="Date Placeholder 2"/>
          <p:cNvSpPr>
            <a:spLocks noGrp="1"/>
          </p:cNvSpPr>
          <p:nvPr>
            <p:ph type="dt" sz="half" idx="10"/>
          </p:nvPr>
        </p:nvSpPr>
        <p:spPr/>
        <p:txBody>
          <a:bodyPr/>
          <a:lstStyle/>
          <a:p>
            <a:fld id="{0214427D-83B1-4956-90B5-205189F07779}"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14" name="Content Placeholder 2"/>
          <p:cNvSpPr>
            <a:spLocks noGrp="1"/>
          </p:cNvSpPr>
          <p:nvPr>
            <p:ph idx="1"/>
          </p:nvPr>
        </p:nvSpPr>
        <p:spPr>
          <a:xfrm>
            <a:off x="828674" y="1701799"/>
            <a:ext cx="6191251" cy="4556125"/>
          </a:xfrm>
        </p:spPr>
        <p:txBody>
          <a:bodyPr>
            <a:normAutofit fontScale="62500" lnSpcReduction="20000"/>
          </a:bodyPr>
          <a:lstStyle/>
          <a:p>
            <a:pPr marL="0" indent="0">
              <a:lnSpc>
                <a:spcPct val="170000"/>
              </a:lnSpc>
              <a:buNone/>
            </a:pPr>
            <a:r>
              <a:rPr lang="fr-FR" dirty="0"/>
              <a:t>Les paliers à patins sont très importants </a:t>
            </a:r>
            <a:r>
              <a:rPr lang="fr-FR" dirty="0" smtClean="0"/>
              <a:t>en applications navales</a:t>
            </a:r>
            <a:r>
              <a:rPr lang="fr-FR" dirty="0"/>
              <a:t>, car ils sont présents </a:t>
            </a:r>
            <a:r>
              <a:rPr lang="fr-FR" dirty="0" smtClean="0"/>
              <a:t>sur les lignes </a:t>
            </a:r>
            <a:r>
              <a:rPr lang="fr-FR" dirty="0"/>
              <a:t>d’arbre pour </a:t>
            </a:r>
            <a:r>
              <a:rPr lang="fr-FR" dirty="0" smtClean="0"/>
              <a:t>la portée et pour transmettre </a:t>
            </a:r>
            <a:r>
              <a:rPr lang="fr-FR" dirty="0"/>
              <a:t>la </a:t>
            </a:r>
            <a:r>
              <a:rPr lang="fr-FR" dirty="0" smtClean="0"/>
              <a:t>poussée </a:t>
            </a:r>
            <a:r>
              <a:rPr lang="fr-FR" dirty="0"/>
              <a:t>de l’hélice à </a:t>
            </a:r>
            <a:r>
              <a:rPr lang="fr-FR" dirty="0" smtClean="0"/>
              <a:t>la houle </a:t>
            </a:r>
            <a:r>
              <a:rPr lang="fr-FR" dirty="0"/>
              <a:t>du navire.</a:t>
            </a:r>
          </a:p>
          <a:p>
            <a:pPr marL="0" indent="0">
              <a:lnSpc>
                <a:spcPct val="170000"/>
              </a:lnSpc>
              <a:buNone/>
            </a:pPr>
            <a:endParaRPr lang="fr-FR" sz="700" dirty="0"/>
          </a:p>
          <a:p>
            <a:pPr marL="0" indent="0">
              <a:lnSpc>
                <a:spcPct val="170000"/>
              </a:lnSpc>
              <a:buNone/>
            </a:pPr>
            <a:r>
              <a:rPr lang="fr-FR" dirty="0" smtClean="0">
                <a:solidFill>
                  <a:schemeClr val="bg1"/>
                </a:solidFill>
              </a:rPr>
              <a:t>Les </a:t>
            </a:r>
            <a:r>
              <a:rPr lang="fr-FR" dirty="0">
                <a:solidFill>
                  <a:schemeClr val="bg1"/>
                </a:solidFill>
              </a:rPr>
              <a:t>patins </a:t>
            </a:r>
            <a:r>
              <a:rPr lang="fr-FR" dirty="0" smtClean="0">
                <a:solidFill>
                  <a:schemeClr val="bg1"/>
                </a:solidFill>
              </a:rPr>
              <a:t>qui font </a:t>
            </a:r>
            <a:r>
              <a:rPr lang="fr-FR" dirty="0">
                <a:solidFill>
                  <a:schemeClr val="bg1"/>
                </a:solidFill>
              </a:rPr>
              <a:t>partie du </a:t>
            </a:r>
            <a:r>
              <a:rPr lang="fr-FR" b="1" dirty="0">
                <a:solidFill>
                  <a:schemeClr val="bg1"/>
                </a:solidFill>
              </a:rPr>
              <a:t>palier de la butée </a:t>
            </a:r>
            <a:r>
              <a:rPr lang="fr-FR" dirty="0" smtClean="0">
                <a:solidFill>
                  <a:schemeClr val="bg1"/>
                </a:solidFill>
              </a:rPr>
              <a:t>transmettent des efforts axiaux .</a:t>
            </a:r>
            <a:endParaRPr lang="fr-FR" dirty="0">
              <a:solidFill>
                <a:schemeClr val="bg1"/>
              </a:solidFill>
            </a:endParaRPr>
          </a:p>
          <a:p>
            <a:pPr marL="0" indent="0">
              <a:lnSpc>
                <a:spcPct val="170000"/>
              </a:lnSpc>
              <a:buNone/>
            </a:pPr>
            <a:endParaRPr lang="fr-FR" sz="400" dirty="0">
              <a:solidFill>
                <a:schemeClr val="bg1"/>
              </a:solidFill>
            </a:endParaRPr>
          </a:p>
          <a:p>
            <a:pPr marL="0" indent="0">
              <a:lnSpc>
                <a:spcPct val="170000"/>
              </a:lnSpc>
              <a:buNone/>
            </a:pPr>
            <a:r>
              <a:rPr lang="fr-FR" dirty="0">
                <a:solidFill>
                  <a:schemeClr val="bg1"/>
                </a:solidFill>
              </a:rPr>
              <a:t>On trouve des palier de la butée aux patins dans de nombreuses applications, comme par exemple les turbines à gaz, à vapeur et d’autres moteurs. Les paliers à patin sont de paliers </a:t>
            </a:r>
            <a:r>
              <a:rPr lang="fr-FR" dirty="0" smtClean="0">
                <a:solidFill>
                  <a:schemeClr val="bg1"/>
                </a:solidFill>
              </a:rPr>
              <a:t>hydrodynamiques </a:t>
            </a:r>
            <a:r>
              <a:rPr lang="fr-FR" dirty="0">
                <a:solidFill>
                  <a:schemeClr val="bg1"/>
                </a:solidFill>
              </a:rPr>
              <a:t>et ils sont lubrifiés et refroidis.</a:t>
            </a:r>
          </a:p>
          <a:p>
            <a:pPr marL="0" indent="0">
              <a:lnSpc>
                <a:spcPct val="170000"/>
              </a:lnSpc>
              <a:buNone/>
            </a:pPr>
            <a:endParaRPr lang="fr-FR" dirty="0"/>
          </a:p>
          <a:p>
            <a:pPr marL="0" indent="0">
              <a:buNone/>
            </a:pPr>
            <a:endParaRPr lang="fr-FR" dirty="0"/>
          </a:p>
        </p:txBody>
      </p:sp>
    </p:spTree>
    <p:extLst>
      <p:ext uri="{BB962C8B-B14F-4D97-AF65-F5344CB8AC3E}">
        <p14:creationId xmlns:p14="http://schemas.microsoft.com/office/powerpoint/2010/main" val="1255800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13</a:t>
            </a:fld>
            <a:endParaRPr lang="en-US"/>
          </a:p>
        </p:txBody>
      </p:sp>
      <p:pic>
        <p:nvPicPr>
          <p:cNvPr id="7" name="Picture 6"/>
          <p:cNvPicPr>
            <a:picLocks noChangeAspect="1"/>
          </p:cNvPicPr>
          <p:nvPr/>
        </p:nvPicPr>
        <p:blipFill>
          <a:blip r:embed="rId3"/>
          <a:stretch>
            <a:fillRect/>
          </a:stretch>
        </p:blipFill>
        <p:spPr>
          <a:xfrm>
            <a:off x="7154957" y="365125"/>
            <a:ext cx="3844737" cy="6228991"/>
          </a:xfrm>
          <a:prstGeom prst="rect">
            <a:avLst/>
          </a:prstGeom>
        </p:spPr>
      </p:pic>
      <p:sp>
        <p:nvSpPr>
          <p:cNvPr id="11" name="TextBox 10"/>
          <p:cNvSpPr txBox="1"/>
          <p:nvPr/>
        </p:nvSpPr>
        <p:spPr>
          <a:xfrm>
            <a:off x="8301318" y="3182470"/>
            <a:ext cx="2698376" cy="369332"/>
          </a:xfrm>
          <a:prstGeom prst="rect">
            <a:avLst/>
          </a:prstGeom>
          <a:noFill/>
        </p:spPr>
        <p:txBody>
          <a:bodyPr wrap="square" rtlCol="0">
            <a:spAutoFit/>
          </a:bodyPr>
          <a:lstStyle/>
          <a:p>
            <a:r>
              <a:rPr lang="fr-FR" dirty="0" smtClean="0"/>
              <a:t>Palier axial à patins</a:t>
            </a:r>
            <a:endParaRPr lang="en-US" dirty="0"/>
          </a:p>
        </p:txBody>
      </p:sp>
      <p:sp>
        <p:nvSpPr>
          <p:cNvPr id="12" name="TextBox 11"/>
          <p:cNvSpPr txBox="1"/>
          <p:nvPr/>
        </p:nvSpPr>
        <p:spPr>
          <a:xfrm>
            <a:off x="8301318" y="6356350"/>
            <a:ext cx="2698376" cy="369332"/>
          </a:xfrm>
          <a:prstGeom prst="rect">
            <a:avLst/>
          </a:prstGeom>
          <a:noFill/>
        </p:spPr>
        <p:txBody>
          <a:bodyPr wrap="square" rtlCol="0">
            <a:spAutoFit/>
          </a:bodyPr>
          <a:lstStyle/>
          <a:p>
            <a:r>
              <a:rPr lang="fr-FR" dirty="0" smtClean="0"/>
              <a:t>Palier radial à patins</a:t>
            </a:r>
            <a:endParaRPr lang="en-US" dirty="0"/>
          </a:p>
        </p:txBody>
      </p:sp>
      <p:sp>
        <p:nvSpPr>
          <p:cNvPr id="3" name="Date Placeholder 2"/>
          <p:cNvSpPr>
            <a:spLocks noGrp="1"/>
          </p:cNvSpPr>
          <p:nvPr>
            <p:ph type="dt" sz="half" idx="10"/>
          </p:nvPr>
        </p:nvSpPr>
        <p:spPr/>
        <p:txBody>
          <a:bodyPr/>
          <a:lstStyle/>
          <a:p>
            <a:fld id="{5ECDA1D4-D0BB-4C06-B72A-1CED879E2651}"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14" name="Content Placeholder 2"/>
          <p:cNvSpPr>
            <a:spLocks noGrp="1"/>
          </p:cNvSpPr>
          <p:nvPr>
            <p:ph idx="1"/>
          </p:nvPr>
        </p:nvSpPr>
        <p:spPr>
          <a:xfrm>
            <a:off x="828674" y="1701799"/>
            <a:ext cx="6191251" cy="4556125"/>
          </a:xfrm>
        </p:spPr>
        <p:txBody>
          <a:bodyPr>
            <a:normAutofit fontScale="62500" lnSpcReduction="20000"/>
          </a:bodyPr>
          <a:lstStyle/>
          <a:p>
            <a:pPr marL="0" indent="0">
              <a:lnSpc>
                <a:spcPct val="170000"/>
              </a:lnSpc>
              <a:buNone/>
            </a:pPr>
            <a:r>
              <a:rPr lang="fr-FR" dirty="0"/>
              <a:t>Les paliers à patins sont très importants en applications navales, car ils sont présents sur les lignes d’arbre pour la portée et pour transmettre la poussée de l’hélice à la houle du navire.</a:t>
            </a:r>
          </a:p>
          <a:p>
            <a:pPr marL="0" indent="0">
              <a:lnSpc>
                <a:spcPct val="170000"/>
              </a:lnSpc>
              <a:buNone/>
            </a:pPr>
            <a:endParaRPr lang="fr-FR" sz="700" dirty="0"/>
          </a:p>
          <a:p>
            <a:pPr marL="0" indent="0">
              <a:lnSpc>
                <a:spcPct val="170000"/>
              </a:lnSpc>
              <a:buNone/>
            </a:pPr>
            <a:r>
              <a:rPr lang="fr-FR" dirty="0" smtClean="0"/>
              <a:t>Les </a:t>
            </a:r>
            <a:r>
              <a:rPr lang="fr-FR" dirty="0"/>
              <a:t>patins </a:t>
            </a:r>
            <a:r>
              <a:rPr lang="fr-FR" dirty="0" smtClean="0"/>
              <a:t>qui font </a:t>
            </a:r>
            <a:r>
              <a:rPr lang="fr-FR" dirty="0"/>
              <a:t>partie du </a:t>
            </a:r>
            <a:r>
              <a:rPr lang="fr-FR" b="1" dirty="0"/>
              <a:t>palier de la butée </a:t>
            </a:r>
            <a:r>
              <a:rPr lang="fr-FR" dirty="0" smtClean="0"/>
              <a:t>transmettent des efforts axiaux .</a:t>
            </a:r>
            <a:endParaRPr lang="fr-FR" dirty="0"/>
          </a:p>
          <a:p>
            <a:pPr marL="0" indent="0">
              <a:lnSpc>
                <a:spcPct val="170000"/>
              </a:lnSpc>
              <a:buNone/>
            </a:pPr>
            <a:endParaRPr lang="fr-FR" sz="400" dirty="0">
              <a:solidFill>
                <a:schemeClr val="bg1"/>
              </a:solidFill>
            </a:endParaRPr>
          </a:p>
          <a:p>
            <a:pPr marL="0" indent="0">
              <a:lnSpc>
                <a:spcPct val="170000"/>
              </a:lnSpc>
              <a:buNone/>
            </a:pPr>
            <a:r>
              <a:rPr lang="fr-FR" dirty="0">
                <a:solidFill>
                  <a:schemeClr val="bg1"/>
                </a:solidFill>
              </a:rPr>
              <a:t>On trouve des palier de la butée aux patins dans de nombreuses applications, comme par exemple les turbines à gaz, à vapeur et d’autres moteurs. Les paliers à patin sont de paliers </a:t>
            </a:r>
            <a:r>
              <a:rPr lang="fr-FR" dirty="0" smtClean="0">
                <a:solidFill>
                  <a:schemeClr val="bg1"/>
                </a:solidFill>
              </a:rPr>
              <a:t>hydrodynamiques </a:t>
            </a:r>
            <a:r>
              <a:rPr lang="fr-FR" dirty="0">
                <a:solidFill>
                  <a:schemeClr val="bg1"/>
                </a:solidFill>
              </a:rPr>
              <a:t>et ils sont lubrifiés et refroidis.</a:t>
            </a:r>
          </a:p>
          <a:p>
            <a:pPr marL="0" indent="0">
              <a:lnSpc>
                <a:spcPct val="170000"/>
              </a:lnSpc>
              <a:buNone/>
            </a:pPr>
            <a:endParaRPr lang="fr-FR" dirty="0"/>
          </a:p>
          <a:p>
            <a:pPr marL="0" indent="0">
              <a:buNone/>
            </a:pPr>
            <a:endParaRPr lang="fr-FR" dirty="0"/>
          </a:p>
        </p:txBody>
      </p:sp>
    </p:spTree>
    <p:extLst>
      <p:ext uri="{BB962C8B-B14F-4D97-AF65-F5344CB8AC3E}">
        <p14:creationId xmlns:p14="http://schemas.microsoft.com/office/powerpoint/2010/main" val="1836766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14</a:t>
            </a:fld>
            <a:endParaRPr lang="en-US"/>
          </a:p>
        </p:txBody>
      </p:sp>
      <p:pic>
        <p:nvPicPr>
          <p:cNvPr id="7" name="Picture 6"/>
          <p:cNvPicPr>
            <a:picLocks noChangeAspect="1"/>
          </p:cNvPicPr>
          <p:nvPr/>
        </p:nvPicPr>
        <p:blipFill>
          <a:blip r:embed="rId3"/>
          <a:stretch>
            <a:fillRect/>
          </a:stretch>
        </p:blipFill>
        <p:spPr>
          <a:xfrm>
            <a:off x="7154957" y="365125"/>
            <a:ext cx="3844737" cy="6228991"/>
          </a:xfrm>
          <a:prstGeom prst="rect">
            <a:avLst/>
          </a:prstGeom>
        </p:spPr>
      </p:pic>
      <p:sp>
        <p:nvSpPr>
          <p:cNvPr id="10" name="TextBox 9"/>
          <p:cNvSpPr txBox="1"/>
          <p:nvPr/>
        </p:nvSpPr>
        <p:spPr>
          <a:xfrm>
            <a:off x="8301318" y="3182470"/>
            <a:ext cx="2698376" cy="369332"/>
          </a:xfrm>
          <a:prstGeom prst="rect">
            <a:avLst/>
          </a:prstGeom>
          <a:noFill/>
        </p:spPr>
        <p:txBody>
          <a:bodyPr wrap="square" rtlCol="0">
            <a:spAutoFit/>
          </a:bodyPr>
          <a:lstStyle/>
          <a:p>
            <a:r>
              <a:rPr lang="fr-FR" dirty="0" smtClean="0"/>
              <a:t>Palier axial à patins</a:t>
            </a:r>
            <a:endParaRPr lang="en-US" dirty="0"/>
          </a:p>
        </p:txBody>
      </p:sp>
      <p:sp>
        <p:nvSpPr>
          <p:cNvPr id="11" name="TextBox 10"/>
          <p:cNvSpPr txBox="1"/>
          <p:nvPr/>
        </p:nvSpPr>
        <p:spPr>
          <a:xfrm>
            <a:off x="8301318" y="6356350"/>
            <a:ext cx="2698376" cy="369332"/>
          </a:xfrm>
          <a:prstGeom prst="rect">
            <a:avLst/>
          </a:prstGeom>
          <a:noFill/>
        </p:spPr>
        <p:txBody>
          <a:bodyPr wrap="square" rtlCol="0">
            <a:spAutoFit/>
          </a:bodyPr>
          <a:lstStyle/>
          <a:p>
            <a:r>
              <a:rPr lang="fr-FR" dirty="0" smtClean="0"/>
              <a:t>Palier radial à patins</a:t>
            </a:r>
            <a:endParaRPr lang="en-US" dirty="0"/>
          </a:p>
        </p:txBody>
      </p:sp>
      <p:sp>
        <p:nvSpPr>
          <p:cNvPr id="3" name="Date Placeholder 2"/>
          <p:cNvSpPr>
            <a:spLocks noGrp="1"/>
          </p:cNvSpPr>
          <p:nvPr>
            <p:ph type="dt" sz="half" idx="10"/>
          </p:nvPr>
        </p:nvSpPr>
        <p:spPr/>
        <p:txBody>
          <a:bodyPr/>
          <a:lstStyle/>
          <a:p>
            <a:fld id="{A16233AC-6529-4544-BC1B-118F5886032E}"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
        <p:nvSpPr>
          <p:cNvPr id="14" name="Content Placeholder 2"/>
          <p:cNvSpPr>
            <a:spLocks noGrp="1"/>
          </p:cNvSpPr>
          <p:nvPr>
            <p:ph idx="1"/>
          </p:nvPr>
        </p:nvSpPr>
        <p:spPr>
          <a:xfrm>
            <a:off x="828674" y="1701799"/>
            <a:ext cx="6191251" cy="4556125"/>
          </a:xfrm>
        </p:spPr>
        <p:txBody>
          <a:bodyPr>
            <a:normAutofit fontScale="62500" lnSpcReduction="20000"/>
          </a:bodyPr>
          <a:lstStyle/>
          <a:p>
            <a:pPr marL="0" indent="0">
              <a:lnSpc>
                <a:spcPct val="170000"/>
              </a:lnSpc>
              <a:buNone/>
            </a:pPr>
            <a:r>
              <a:rPr lang="fr-FR" dirty="0"/>
              <a:t>Les paliers à patins sont très importants en applications navales, car ils sont présents sur les lignes d’arbre pour la portée et pour transmettre la poussée de l’hélice à la houle du navire.</a:t>
            </a:r>
          </a:p>
          <a:p>
            <a:pPr marL="0" indent="0">
              <a:lnSpc>
                <a:spcPct val="170000"/>
              </a:lnSpc>
              <a:buNone/>
            </a:pPr>
            <a:endParaRPr lang="fr-FR" sz="700" dirty="0"/>
          </a:p>
          <a:p>
            <a:pPr marL="0" indent="0">
              <a:lnSpc>
                <a:spcPct val="170000"/>
              </a:lnSpc>
              <a:buNone/>
            </a:pPr>
            <a:r>
              <a:rPr lang="fr-FR" dirty="0" smtClean="0"/>
              <a:t>Les </a:t>
            </a:r>
            <a:r>
              <a:rPr lang="fr-FR" dirty="0"/>
              <a:t>patins </a:t>
            </a:r>
            <a:r>
              <a:rPr lang="fr-FR" dirty="0" smtClean="0"/>
              <a:t>qui font </a:t>
            </a:r>
            <a:r>
              <a:rPr lang="fr-FR" dirty="0"/>
              <a:t>partie du </a:t>
            </a:r>
            <a:r>
              <a:rPr lang="fr-FR" b="1" dirty="0"/>
              <a:t>palier de la butée </a:t>
            </a:r>
            <a:r>
              <a:rPr lang="fr-FR" dirty="0" smtClean="0"/>
              <a:t>transmettent des efforts axiaux .</a:t>
            </a:r>
            <a:endParaRPr lang="fr-FR" dirty="0"/>
          </a:p>
          <a:p>
            <a:pPr marL="0" indent="0">
              <a:lnSpc>
                <a:spcPct val="170000"/>
              </a:lnSpc>
              <a:buNone/>
            </a:pPr>
            <a:endParaRPr lang="fr-FR" sz="400" dirty="0"/>
          </a:p>
          <a:p>
            <a:pPr marL="0" indent="0">
              <a:lnSpc>
                <a:spcPct val="170000"/>
              </a:lnSpc>
              <a:buNone/>
            </a:pPr>
            <a:r>
              <a:rPr lang="fr-FR" dirty="0"/>
              <a:t>On trouve des </a:t>
            </a:r>
            <a:r>
              <a:rPr lang="fr-FR" dirty="0" smtClean="0"/>
              <a:t>palier </a:t>
            </a:r>
            <a:r>
              <a:rPr lang="fr-FR" dirty="0"/>
              <a:t>à patins</a:t>
            </a:r>
            <a:r>
              <a:rPr lang="fr-FR" dirty="0" smtClean="0"/>
              <a:t> sur les butées de </a:t>
            </a:r>
            <a:r>
              <a:rPr lang="fr-FR" dirty="0"/>
              <a:t>nombreuses applications, comme par exemple les turbines à gaz, à vapeur et d’autres moteurs. Les paliers à patins sont des paliers hydrodynamiques</a:t>
            </a:r>
            <a:r>
              <a:rPr lang="fr-FR" dirty="0" smtClean="0"/>
              <a:t>,</a:t>
            </a:r>
            <a:r>
              <a:rPr lang="fr-FR" dirty="0"/>
              <a:t> toujours</a:t>
            </a:r>
            <a:r>
              <a:rPr lang="fr-FR" dirty="0" smtClean="0"/>
              <a:t> </a:t>
            </a:r>
            <a:r>
              <a:rPr lang="fr-FR" b="1" dirty="0"/>
              <a:t>lubrifiés et refroidis</a:t>
            </a:r>
            <a:r>
              <a:rPr lang="fr-FR" dirty="0"/>
              <a:t>.</a:t>
            </a:r>
          </a:p>
          <a:p>
            <a:pPr marL="0" indent="0">
              <a:lnSpc>
                <a:spcPct val="170000"/>
              </a:lnSpc>
              <a:buNone/>
            </a:pPr>
            <a:endParaRPr lang="fr-FR" dirty="0"/>
          </a:p>
          <a:p>
            <a:pPr marL="0" indent="0">
              <a:buNone/>
            </a:pPr>
            <a:endParaRPr lang="fr-FR" dirty="0"/>
          </a:p>
        </p:txBody>
      </p:sp>
    </p:spTree>
    <p:extLst>
      <p:ext uri="{BB962C8B-B14F-4D97-AF65-F5344CB8AC3E}">
        <p14:creationId xmlns:p14="http://schemas.microsoft.com/office/powerpoint/2010/main" val="28503496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à </a:t>
            </a:r>
            <a:r>
              <a:rPr lang="fr-FR" b="1" dirty="0" smtClean="0">
                <a:solidFill>
                  <a:srgbClr val="FF0000"/>
                </a:solidFill>
              </a:rPr>
              <a:t>patins</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15</a:t>
            </a:fld>
            <a:endParaRPr lang="en-US"/>
          </a:p>
        </p:txBody>
      </p:sp>
      <p:pic>
        <p:nvPicPr>
          <p:cNvPr id="7" name="Picture 6"/>
          <p:cNvPicPr>
            <a:picLocks noChangeAspect="1"/>
          </p:cNvPicPr>
          <p:nvPr/>
        </p:nvPicPr>
        <p:blipFill>
          <a:blip r:embed="rId3"/>
          <a:stretch>
            <a:fillRect/>
          </a:stretch>
        </p:blipFill>
        <p:spPr>
          <a:xfrm>
            <a:off x="7154957" y="365125"/>
            <a:ext cx="3844737" cy="6228991"/>
          </a:xfrm>
          <a:prstGeom prst="rect">
            <a:avLst/>
          </a:prstGeom>
        </p:spPr>
      </p:pic>
      <p:sp>
        <p:nvSpPr>
          <p:cNvPr id="8" name="TextBox 7"/>
          <p:cNvSpPr txBox="1"/>
          <p:nvPr/>
        </p:nvSpPr>
        <p:spPr>
          <a:xfrm>
            <a:off x="8301318" y="3182470"/>
            <a:ext cx="2698376" cy="369332"/>
          </a:xfrm>
          <a:prstGeom prst="rect">
            <a:avLst/>
          </a:prstGeom>
          <a:noFill/>
        </p:spPr>
        <p:txBody>
          <a:bodyPr wrap="square" rtlCol="0">
            <a:spAutoFit/>
          </a:bodyPr>
          <a:lstStyle/>
          <a:p>
            <a:r>
              <a:rPr lang="fr-FR" dirty="0" smtClean="0"/>
              <a:t>Palier axial à patins</a:t>
            </a:r>
            <a:endParaRPr lang="en-US" dirty="0"/>
          </a:p>
        </p:txBody>
      </p:sp>
      <p:sp>
        <p:nvSpPr>
          <p:cNvPr id="9" name="TextBox 8"/>
          <p:cNvSpPr txBox="1"/>
          <p:nvPr/>
        </p:nvSpPr>
        <p:spPr>
          <a:xfrm>
            <a:off x="8301318" y="6356350"/>
            <a:ext cx="2698376" cy="369332"/>
          </a:xfrm>
          <a:prstGeom prst="rect">
            <a:avLst/>
          </a:prstGeom>
          <a:noFill/>
        </p:spPr>
        <p:txBody>
          <a:bodyPr wrap="square" rtlCol="0">
            <a:spAutoFit/>
          </a:bodyPr>
          <a:lstStyle/>
          <a:p>
            <a:r>
              <a:rPr lang="fr-FR" dirty="0" smtClean="0"/>
              <a:t>Palier radial à patins</a:t>
            </a:r>
            <a:endParaRPr lang="en-US" dirty="0"/>
          </a:p>
        </p:txBody>
      </p:sp>
      <p:sp>
        <p:nvSpPr>
          <p:cNvPr id="5" name="Freeform 4"/>
          <p:cNvSpPr/>
          <p:nvPr/>
        </p:nvSpPr>
        <p:spPr>
          <a:xfrm>
            <a:off x="8319247" y="941294"/>
            <a:ext cx="824753" cy="851647"/>
          </a:xfrm>
          <a:custGeom>
            <a:avLst/>
            <a:gdLst>
              <a:gd name="connsiteX0" fmla="*/ 304800 w 824753"/>
              <a:gd name="connsiteY0" fmla="*/ 8965 h 851647"/>
              <a:gd name="connsiteX1" fmla="*/ 421341 w 824753"/>
              <a:gd name="connsiteY1" fmla="*/ 0 h 851647"/>
              <a:gd name="connsiteX2" fmla="*/ 824753 w 824753"/>
              <a:gd name="connsiteY2" fmla="*/ 403412 h 851647"/>
              <a:gd name="connsiteX3" fmla="*/ 645459 w 824753"/>
              <a:gd name="connsiteY3" fmla="*/ 788894 h 851647"/>
              <a:gd name="connsiteX4" fmla="*/ 600635 w 824753"/>
              <a:gd name="connsiteY4" fmla="*/ 851647 h 851647"/>
              <a:gd name="connsiteX5" fmla="*/ 107577 w 824753"/>
              <a:gd name="connsiteY5" fmla="*/ 744071 h 851647"/>
              <a:gd name="connsiteX6" fmla="*/ 17929 w 824753"/>
              <a:gd name="connsiteY6" fmla="*/ 735106 h 851647"/>
              <a:gd name="connsiteX7" fmla="*/ 0 w 824753"/>
              <a:gd name="connsiteY7" fmla="*/ 690282 h 851647"/>
              <a:gd name="connsiteX8" fmla="*/ 170329 w 824753"/>
              <a:gd name="connsiteY8" fmla="*/ 170330 h 851647"/>
              <a:gd name="connsiteX9" fmla="*/ 304800 w 824753"/>
              <a:gd name="connsiteY9" fmla="*/ 8965 h 85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753" h="851647">
                <a:moveTo>
                  <a:pt x="304800" y="8965"/>
                </a:moveTo>
                <a:lnTo>
                  <a:pt x="421341" y="0"/>
                </a:lnTo>
                <a:lnTo>
                  <a:pt x="824753" y="403412"/>
                </a:lnTo>
                <a:lnTo>
                  <a:pt x="645459" y="788894"/>
                </a:lnTo>
                <a:lnTo>
                  <a:pt x="600635" y="851647"/>
                </a:lnTo>
                <a:lnTo>
                  <a:pt x="107577" y="744071"/>
                </a:lnTo>
                <a:lnTo>
                  <a:pt x="17929" y="735106"/>
                </a:lnTo>
                <a:lnTo>
                  <a:pt x="0" y="690282"/>
                </a:lnTo>
                <a:lnTo>
                  <a:pt x="170329" y="170330"/>
                </a:lnTo>
                <a:lnTo>
                  <a:pt x="304800" y="8965"/>
                </a:lnTo>
                <a:close/>
              </a:path>
            </a:pathLst>
          </a:custGeom>
          <a:solidFill>
            <a:srgbClr val="FF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9601200" y="4231341"/>
            <a:ext cx="1030941" cy="1183341"/>
          </a:xfrm>
          <a:custGeom>
            <a:avLst/>
            <a:gdLst>
              <a:gd name="connsiteX0" fmla="*/ 0 w 1004047"/>
              <a:gd name="connsiteY0" fmla="*/ 735106 h 1183341"/>
              <a:gd name="connsiteX1" fmla="*/ 573741 w 1004047"/>
              <a:gd name="connsiteY1" fmla="*/ 8965 h 1183341"/>
              <a:gd name="connsiteX2" fmla="*/ 627529 w 1004047"/>
              <a:gd name="connsiteY2" fmla="*/ 0 h 1183341"/>
              <a:gd name="connsiteX3" fmla="*/ 869576 w 1004047"/>
              <a:gd name="connsiteY3" fmla="*/ 340659 h 1183341"/>
              <a:gd name="connsiteX4" fmla="*/ 1004047 w 1004047"/>
              <a:gd name="connsiteY4" fmla="*/ 717177 h 1183341"/>
              <a:gd name="connsiteX5" fmla="*/ 564776 w 1004047"/>
              <a:gd name="connsiteY5" fmla="*/ 1183341 h 1183341"/>
              <a:gd name="connsiteX6" fmla="*/ 484094 w 1004047"/>
              <a:gd name="connsiteY6" fmla="*/ 1174377 h 1183341"/>
              <a:gd name="connsiteX7" fmla="*/ 475129 w 1004047"/>
              <a:gd name="connsiteY7" fmla="*/ 1138518 h 1183341"/>
              <a:gd name="connsiteX8" fmla="*/ 251012 w 1004047"/>
              <a:gd name="connsiteY8" fmla="*/ 1102659 h 1183341"/>
              <a:gd name="connsiteX9" fmla="*/ 143435 w 1004047"/>
              <a:gd name="connsiteY9" fmla="*/ 905435 h 1183341"/>
              <a:gd name="connsiteX10" fmla="*/ 0 w 1004047"/>
              <a:gd name="connsiteY10" fmla="*/ 735106 h 1183341"/>
              <a:gd name="connsiteX0" fmla="*/ 0 w 1004047"/>
              <a:gd name="connsiteY0" fmla="*/ 735106 h 1183341"/>
              <a:gd name="connsiteX1" fmla="*/ 573741 w 1004047"/>
              <a:gd name="connsiteY1" fmla="*/ 8965 h 1183341"/>
              <a:gd name="connsiteX2" fmla="*/ 627529 w 1004047"/>
              <a:gd name="connsiteY2" fmla="*/ 0 h 1183341"/>
              <a:gd name="connsiteX3" fmla="*/ 905435 w 1004047"/>
              <a:gd name="connsiteY3" fmla="*/ 331695 h 1183341"/>
              <a:gd name="connsiteX4" fmla="*/ 1004047 w 1004047"/>
              <a:gd name="connsiteY4" fmla="*/ 717177 h 1183341"/>
              <a:gd name="connsiteX5" fmla="*/ 564776 w 1004047"/>
              <a:gd name="connsiteY5" fmla="*/ 1183341 h 1183341"/>
              <a:gd name="connsiteX6" fmla="*/ 484094 w 1004047"/>
              <a:gd name="connsiteY6" fmla="*/ 1174377 h 1183341"/>
              <a:gd name="connsiteX7" fmla="*/ 475129 w 1004047"/>
              <a:gd name="connsiteY7" fmla="*/ 1138518 h 1183341"/>
              <a:gd name="connsiteX8" fmla="*/ 251012 w 1004047"/>
              <a:gd name="connsiteY8" fmla="*/ 1102659 h 1183341"/>
              <a:gd name="connsiteX9" fmla="*/ 143435 w 1004047"/>
              <a:gd name="connsiteY9" fmla="*/ 905435 h 1183341"/>
              <a:gd name="connsiteX10" fmla="*/ 0 w 1004047"/>
              <a:gd name="connsiteY10" fmla="*/ 735106 h 1183341"/>
              <a:gd name="connsiteX0" fmla="*/ 0 w 1030941"/>
              <a:gd name="connsiteY0" fmla="*/ 735106 h 1183341"/>
              <a:gd name="connsiteX1" fmla="*/ 573741 w 1030941"/>
              <a:gd name="connsiteY1" fmla="*/ 8965 h 1183341"/>
              <a:gd name="connsiteX2" fmla="*/ 627529 w 1030941"/>
              <a:gd name="connsiteY2" fmla="*/ 0 h 1183341"/>
              <a:gd name="connsiteX3" fmla="*/ 905435 w 1030941"/>
              <a:gd name="connsiteY3" fmla="*/ 331695 h 1183341"/>
              <a:gd name="connsiteX4" fmla="*/ 1030941 w 1030941"/>
              <a:gd name="connsiteY4" fmla="*/ 699248 h 1183341"/>
              <a:gd name="connsiteX5" fmla="*/ 564776 w 1030941"/>
              <a:gd name="connsiteY5" fmla="*/ 1183341 h 1183341"/>
              <a:gd name="connsiteX6" fmla="*/ 484094 w 1030941"/>
              <a:gd name="connsiteY6" fmla="*/ 1174377 h 1183341"/>
              <a:gd name="connsiteX7" fmla="*/ 475129 w 1030941"/>
              <a:gd name="connsiteY7" fmla="*/ 1138518 h 1183341"/>
              <a:gd name="connsiteX8" fmla="*/ 251012 w 1030941"/>
              <a:gd name="connsiteY8" fmla="*/ 1102659 h 1183341"/>
              <a:gd name="connsiteX9" fmla="*/ 143435 w 1030941"/>
              <a:gd name="connsiteY9" fmla="*/ 905435 h 1183341"/>
              <a:gd name="connsiteX10" fmla="*/ 0 w 1030941"/>
              <a:gd name="connsiteY10" fmla="*/ 735106 h 118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0941" h="1183341">
                <a:moveTo>
                  <a:pt x="0" y="735106"/>
                </a:moveTo>
                <a:lnTo>
                  <a:pt x="573741" y="8965"/>
                </a:lnTo>
                <a:lnTo>
                  <a:pt x="627529" y="0"/>
                </a:lnTo>
                <a:lnTo>
                  <a:pt x="905435" y="331695"/>
                </a:lnTo>
                <a:lnTo>
                  <a:pt x="1030941" y="699248"/>
                </a:lnTo>
                <a:lnTo>
                  <a:pt x="564776" y="1183341"/>
                </a:lnTo>
                <a:lnTo>
                  <a:pt x="484094" y="1174377"/>
                </a:lnTo>
                <a:lnTo>
                  <a:pt x="475129" y="1138518"/>
                </a:lnTo>
                <a:lnTo>
                  <a:pt x="251012" y="1102659"/>
                </a:lnTo>
                <a:lnTo>
                  <a:pt x="143435" y="905435"/>
                </a:lnTo>
                <a:lnTo>
                  <a:pt x="0" y="735106"/>
                </a:lnTo>
                <a:close/>
              </a:path>
            </a:pathLst>
          </a:custGeom>
          <a:solidFill>
            <a:srgbClr val="FF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2BA6199D-EAC1-4035-BCED-915383C55537}"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DI8</a:t>
            </a:r>
            <a:endParaRPr lang="en-US"/>
          </a:p>
        </p:txBody>
      </p:sp>
      <p:sp>
        <p:nvSpPr>
          <p:cNvPr id="13" name="Content Placeholder 2"/>
          <p:cNvSpPr>
            <a:spLocks noGrp="1"/>
          </p:cNvSpPr>
          <p:nvPr>
            <p:ph idx="1"/>
          </p:nvPr>
        </p:nvSpPr>
        <p:spPr>
          <a:xfrm>
            <a:off x="828674" y="1701799"/>
            <a:ext cx="6191251" cy="4556125"/>
          </a:xfrm>
        </p:spPr>
        <p:txBody>
          <a:bodyPr>
            <a:normAutofit fontScale="62500" lnSpcReduction="20000"/>
          </a:bodyPr>
          <a:lstStyle/>
          <a:p>
            <a:pPr marL="0" indent="0">
              <a:lnSpc>
                <a:spcPct val="170000"/>
              </a:lnSpc>
              <a:buNone/>
            </a:pPr>
            <a:r>
              <a:rPr lang="fr-FR" dirty="0"/>
              <a:t>Les paliers à patins sont très importants en applications navales, car ils sont présents sur les lignes d’arbre pour la portée et pour transmettre la poussée de l’hélice à la houle du navire.</a:t>
            </a:r>
          </a:p>
          <a:p>
            <a:pPr marL="0" indent="0">
              <a:lnSpc>
                <a:spcPct val="170000"/>
              </a:lnSpc>
              <a:buNone/>
            </a:pPr>
            <a:endParaRPr lang="fr-FR" sz="700" dirty="0"/>
          </a:p>
          <a:p>
            <a:pPr marL="0" indent="0">
              <a:lnSpc>
                <a:spcPct val="170000"/>
              </a:lnSpc>
              <a:buNone/>
            </a:pPr>
            <a:r>
              <a:rPr lang="fr-FR" dirty="0" smtClean="0"/>
              <a:t>Les </a:t>
            </a:r>
            <a:r>
              <a:rPr lang="fr-FR" dirty="0"/>
              <a:t>patins </a:t>
            </a:r>
            <a:r>
              <a:rPr lang="fr-FR" dirty="0" smtClean="0"/>
              <a:t>qui font </a:t>
            </a:r>
            <a:r>
              <a:rPr lang="fr-FR" dirty="0"/>
              <a:t>partie du </a:t>
            </a:r>
            <a:r>
              <a:rPr lang="fr-FR" b="1" dirty="0"/>
              <a:t>palier de la butée </a:t>
            </a:r>
            <a:r>
              <a:rPr lang="fr-FR" dirty="0" smtClean="0"/>
              <a:t>transmettent des efforts axiaux .</a:t>
            </a:r>
            <a:endParaRPr lang="fr-FR" dirty="0"/>
          </a:p>
          <a:p>
            <a:pPr marL="0" indent="0">
              <a:lnSpc>
                <a:spcPct val="170000"/>
              </a:lnSpc>
              <a:buNone/>
            </a:pPr>
            <a:endParaRPr lang="fr-FR" sz="400" dirty="0"/>
          </a:p>
          <a:p>
            <a:pPr marL="0" indent="0">
              <a:lnSpc>
                <a:spcPct val="170000"/>
              </a:lnSpc>
              <a:buNone/>
            </a:pPr>
            <a:r>
              <a:rPr lang="fr-FR" dirty="0"/>
              <a:t>On trouve des palier à patins sur les butées de nombreuses applications, comme par exemple les turbines à gaz, à vapeur et d’autres moteurs. Les paliers à patins sont des paliers hydrodynamiques, toujours </a:t>
            </a:r>
            <a:r>
              <a:rPr lang="fr-FR" b="1" dirty="0"/>
              <a:t>lubrifiés et refroidis</a:t>
            </a:r>
            <a:r>
              <a:rPr lang="fr-FR" dirty="0"/>
              <a:t>.</a:t>
            </a:r>
          </a:p>
          <a:p>
            <a:pPr marL="0" indent="0">
              <a:lnSpc>
                <a:spcPct val="170000"/>
              </a:lnSpc>
              <a:buNone/>
            </a:pPr>
            <a:endParaRPr lang="fr-FR" dirty="0"/>
          </a:p>
          <a:p>
            <a:pPr marL="0" indent="0">
              <a:buNone/>
            </a:pPr>
            <a:endParaRPr lang="fr-FR" dirty="0"/>
          </a:p>
        </p:txBody>
      </p:sp>
    </p:spTree>
    <p:extLst>
      <p:ext uri="{BB962C8B-B14F-4D97-AF65-F5344CB8AC3E}">
        <p14:creationId xmlns:p14="http://schemas.microsoft.com/office/powerpoint/2010/main" val="1253380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Disque </a:t>
            </a:r>
            <a:r>
              <a:rPr lang="fr-FR" dirty="0"/>
              <a:t>à patins</a:t>
            </a:r>
            <a:endParaRPr lang="en-US" dirty="0"/>
          </a:p>
        </p:txBody>
      </p:sp>
      <p:sp>
        <p:nvSpPr>
          <p:cNvPr id="3" name="Content Placeholder 2"/>
          <p:cNvSpPr>
            <a:spLocks noGrp="1"/>
          </p:cNvSpPr>
          <p:nvPr>
            <p:ph idx="1"/>
          </p:nvPr>
        </p:nvSpPr>
        <p:spPr>
          <a:xfrm>
            <a:off x="779836" y="1579240"/>
            <a:ext cx="4714875" cy="5278759"/>
          </a:xfrm>
        </p:spPr>
        <p:txBody>
          <a:bodyPr>
            <a:normAutofit fontScale="70000" lnSpcReduction="20000"/>
          </a:bodyPr>
          <a:lstStyle/>
          <a:p>
            <a:pPr marL="0" indent="0">
              <a:lnSpc>
                <a:spcPct val="150000"/>
              </a:lnSpc>
              <a:buNone/>
            </a:pPr>
            <a:r>
              <a:rPr lang="fr-FR" dirty="0" smtClean="0"/>
              <a:t>Le disque à patins est l’élément porteur de l’effort transmis par l’arbre.</a:t>
            </a:r>
            <a:r>
              <a:rPr lang="fr-FR" sz="1500" dirty="0"/>
              <a:t> </a:t>
            </a:r>
            <a:r>
              <a:rPr lang="fr-FR" dirty="0" smtClean="0"/>
              <a:t>Le dessin industriel d’un disque à patins est assez compliqué.</a:t>
            </a:r>
            <a:r>
              <a:rPr lang="fr-FR" sz="1300" dirty="0" smtClean="0"/>
              <a:t> </a:t>
            </a:r>
            <a:r>
              <a:rPr lang="fr-FR" dirty="0" smtClean="0"/>
              <a:t>Pour comprendre les différents composants du disque, on doit apprécier son principe de fonctionnement.</a:t>
            </a:r>
            <a:endParaRPr lang="fr-FR" sz="1400" dirty="0"/>
          </a:p>
          <a:p>
            <a:pPr marL="0" indent="0">
              <a:lnSpc>
                <a:spcPct val="150000"/>
              </a:lnSpc>
              <a:buNone/>
            </a:pPr>
            <a:r>
              <a:rPr lang="fr-FR" dirty="0" smtClean="0">
                <a:solidFill>
                  <a:schemeClr val="bg1"/>
                </a:solidFill>
              </a:rPr>
              <a:t>Les configurations rencontrées peuvent être différentes, mais tous les patins sont pivotés et lubrifié! C’est important de comprendre que l’effort sont transmis par le filme du lubrifiant qui est développé à la surface extérieur du patin.</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16</a:t>
            </a:fld>
            <a:endParaRPr lang="en-US"/>
          </a:p>
        </p:txBody>
      </p:sp>
      <p:pic>
        <p:nvPicPr>
          <p:cNvPr id="9"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l="64092"/>
          <a:stretch/>
        </p:blipFill>
        <p:spPr bwMode="auto">
          <a:xfrm>
            <a:off x="9144000" y="2163347"/>
            <a:ext cx="2641600" cy="3893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r="48339"/>
          <a:stretch/>
        </p:blipFill>
        <p:spPr bwMode="auto">
          <a:xfrm>
            <a:off x="5429250" y="2172872"/>
            <a:ext cx="3800475" cy="389375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flipV="1">
            <a:off x="8422901" y="4927600"/>
            <a:ext cx="342902" cy="84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9725" y="5531224"/>
            <a:ext cx="1000031" cy="3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41977" y="5706824"/>
            <a:ext cx="1308847" cy="369332"/>
          </a:xfrm>
          <a:prstGeom prst="rect">
            <a:avLst/>
          </a:prstGeom>
          <a:noFill/>
        </p:spPr>
        <p:txBody>
          <a:bodyPr wrap="square" rtlCol="0">
            <a:spAutoFit/>
          </a:bodyPr>
          <a:lstStyle/>
          <a:p>
            <a:r>
              <a:rPr lang="fr-FR" dirty="0" smtClean="0"/>
              <a:t>Patin</a:t>
            </a:r>
            <a:endParaRPr lang="en-US" dirty="0"/>
          </a:p>
        </p:txBody>
      </p:sp>
      <p:cxnSp>
        <p:nvCxnSpPr>
          <p:cNvPr id="19" name="Straight Arrow Connector 18"/>
          <p:cNvCxnSpPr/>
          <p:nvPr/>
        </p:nvCxnSpPr>
        <p:spPr>
          <a:xfrm flipH="1">
            <a:off x="7329487" y="2325793"/>
            <a:ext cx="1245814" cy="520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5" idx="2"/>
          </p:cNvCxnSpPr>
          <p:nvPr/>
        </p:nvCxnSpPr>
        <p:spPr>
          <a:xfrm>
            <a:off x="9198816" y="2380652"/>
            <a:ext cx="725113" cy="49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44392" y="2011320"/>
            <a:ext cx="1308847" cy="369332"/>
          </a:xfrm>
          <a:prstGeom prst="rect">
            <a:avLst/>
          </a:prstGeom>
          <a:noFill/>
        </p:spPr>
        <p:txBody>
          <a:bodyPr wrap="square" rtlCol="0">
            <a:spAutoFit/>
          </a:bodyPr>
          <a:lstStyle/>
          <a:p>
            <a:r>
              <a:rPr lang="fr-FR" dirty="0" smtClean="0"/>
              <a:t>Pivot</a:t>
            </a:r>
            <a:endParaRPr lang="en-US" dirty="0"/>
          </a:p>
        </p:txBody>
      </p:sp>
      <p:sp>
        <p:nvSpPr>
          <p:cNvPr id="34" name="TextBox 33"/>
          <p:cNvSpPr txBox="1"/>
          <p:nvPr/>
        </p:nvSpPr>
        <p:spPr>
          <a:xfrm>
            <a:off x="8441857" y="6145722"/>
            <a:ext cx="1308847" cy="369332"/>
          </a:xfrm>
          <a:prstGeom prst="rect">
            <a:avLst/>
          </a:prstGeom>
          <a:noFill/>
        </p:spPr>
        <p:txBody>
          <a:bodyPr wrap="square" rtlCol="0">
            <a:spAutoFit/>
          </a:bodyPr>
          <a:lstStyle/>
          <a:p>
            <a:r>
              <a:rPr lang="fr-FR" dirty="0" smtClean="0"/>
              <a:t>Disque</a:t>
            </a:r>
            <a:endParaRPr lang="en-US" dirty="0"/>
          </a:p>
        </p:txBody>
      </p:sp>
      <p:cxnSp>
        <p:nvCxnSpPr>
          <p:cNvPr id="35" name="Straight Arrow Connector 34"/>
          <p:cNvCxnSpPr/>
          <p:nvPr/>
        </p:nvCxnSpPr>
        <p:spPr>
          <a:xfrm flipH="1" flipV="1">
            <a:off x="8060115" y="5699800"/>
            <a:ext cx="449072" cy="5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183502" y="5890112"/>
            <a:ext cx="889888" cy="491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9923929" y="1819922"/>
            <a:ext cx="622743" cy="369332"/>
          </a:xfrm>
          <a:prstGeom prst="rect">
            <a:avLst/>
          </a:prstGeom>
          <a:noFill/>
        </p:spPr>
        <p:txBody>
          <a:bodyPr wrap="square" rtlCol="0">
            <a:spAutoFit/>
          </a:bodyPr>
          <a:lstStyle/>
          <a:p>
            <a:r>
              <a:rPr lang="fr-FR" dirty="0" smtClean="0"/>
              <a:t>A-A</a:t>
            </a:r>
            <a:endParaRPr lang="fr-FR" dirty="0"/>
          </a:p>
        </p:txBody>
      </p:sp>
      <p:sp>
        <p:nvSpPr>
          <p:cNvPr id="6" name="Date Placeholder 5"/>
          <p:cNvSpPr>
            <a:spLocks noGrp="1"/>
          </p:cNvSpPr>
          <p:nvPr>
            <p:ph type="dt" sz="half" idx="10"/>
          </p:nvPr>
        </p:nvSpPr>
        <p:spPr/>
        <p:txBody>
          <a:bodyPr/>
          <a:lstStyle/>
          <a:p>
            <a:fld id="{74863109-87DF-4300-B7AA-EC49E6EBF3E7}"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352036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Disque </a:t>
            </a:r>
            <a:r>
              <a:rPr lang="fr-FR" dirty="0"/>
              <a:t>à patins</a:t>
            </a:r>
            <a:endParaRPr lang="en-US" dirty="0"/>
          </a:p>
        </p:txBody>
      </p:sp>
      <p:sp>
        <p:nvSpPr>
          <p:cNvPr id="3" name="Content Placeholder 2"/>
          <p:cNvSpPr>
            <a:spLocks noGrp="1"/>
          </p:cNvSpPr>
          <p:nvPr>
            <p:ph idx="1"/>
          </p:nvPr>
        </p:nvSpPr>
        <p:spPr>
          <a:xfrm>
            <a:off x="779836" y="1579240"/>
            <a:ext cx="4714875" cy="5278759"/>
          </a:xfrm>
        </p:spPr>
        <p:txBody>
          <a:bodyPr>
            <a:normAutofit fontScale="70000" lnSpcReduction="20000"/>
          </a:bodyPr>
          <a:lstStyle/>
          <a:p>
            <a:pPr marL="0" indent="0">
              <a:lnSpc>
                <a:spcPct val="150000"/>
              </a:lnSpc>
              <a:buNone/>
            </a:pPr>
            <a:r>
              <a:rPr lang="fr-FR" dirty="0"/>
              <a:t>Le disque à patins est l’élément porteur de l’effort transmis par l’arbre.</a:t>
            </a:r>
            <a:r>
              <a:rPr lang="fr-FR" sz="1500" dirty="0"/>
              <a:t> </a:t>
            </a:r>
            <a:r>
              <a:rPr lang="fr-FR" dirty="0"/>
              <a:t>Le dessin industriel d’un disque à patins est assez compliqué.</a:t>
            </a:r>
            <a:r>
              <a:rPr lang="fr-FR" sz="1300" dirty="0"/>
              <a:t> </a:t>
            </a:r>
            <a:r>
              <a:rPr lang="fr-FR" dirty="0"/>
              <a:t>Pour comprendre les différents composants du disque, on doit apprécier son principe de fonctionnement.</a:t>
            </a:r>
            <a:endParaRPr lang="fr-FR" sz="1400" dirty="0"/>
          </a:p>
          <a:p>
            <a:pPr marL="0" indent="0">
              <a:lnSpc>
                <a:spcPct val="150000"/>
              </a:lnSpc>
              <a:buNone/>
            </a:pPr>
            <a:r>
              <a:rPr lang="fr-FR" dirty="0"/>
              <a:t>Les configurations rencontrées peuvent être différentes, mais tous les patins sont pivotés et lubrifiés! C’est important de comprendre que l’effort est transmis par </a:t>
            </a:r>
            <a:r>
              <a:rPr lang="fr-FR" dirty="0">
                <a:solidFill>
                  <a:schemeClr val="accent4">
                    <a:lumMod val="75000"/>
                  </a:schemeClr>
                </a:solidFill>
              </a:rPr>
              <a:t>le film du lubrifiant qui est développé sur la surface extérieure du patin.</a:t>
            </a:r>
            <a:endParaRPr lang="en-US" dirty="0">
              <a:solidFill>
                <a:schemeClr val="accent4">
                  <a:lumMod val="75000"/>
                </a:schemeClr>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17</a:t>
            </a:fld>
            <a:endParaRPr lang="en-US"/>
          </a:p>
        </p:txBody>
      </p:sp>
      <p:pic>
        <p:nvPicPr>
          <p:cNvPr id="9"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l="64092"/>
          <a:stretch/>
        </p:blipFill>
        <p:spPr bwMode="auto">
          <a:xfrm>
            <a:off x="9144000" y="2163347"/>
            <a:ext cx="2641600" cy="3893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r="48339"/>
          <a:stretch/>
        </p:blipFill>
        <p:spPr bwMode="auto">
          <a:xfrm>
            <a:off x="5429250" y="2172872"/>
            <a:ext cx="3800475" cy="389375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flipV="1">
            <a:off x="8422901" y="4927600"/>
            <a:ext cx="342902" cy="84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9725" y="5531224"/>
            <a:ext cx="1000031" cy="3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41977" y="5706824"/>
            <a:ext cx="1308847" cy="369332"/>
          </a:xfrm>
          <a:prstGeom prst="rect">
            <a:avLst/>
          </a:prstGeom>
          <a:noFill/>
        </p:spPr>
        <p:txBody>
          <a:bodyPr wrap="square" rtlCol="0">
            <a:spAutoFit/>
          </a:bodyPr>
          <a:lstStyle/>
          <a:p>
            <a:r>
              <a:rPr lang="fr-FR" dirty="0" smtClean="0"/>
              <a:t>Patin</a:t>
            </a:r>
            <a:endParaRPr lang="en-US" dirty="0"/>
          </a:p>
        </p:txBody>
      </p:sp>
      <p:cxnSp>
        <p:nvCxnSpPr>
          <p:cNvPr id="19" name="Straight Arrow Connector 18"/>
          <p:cNvCxnSpPr/>
          <p:nvPr/>
        </p:nvCxnSpPr>
        <p:spPr>
          <a:xfrm flipH="1">
            <a:off x="7329487" y="2325793"/>
            <a:ext cx="1245814" cy="520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5" idx="2"/>
          </p:cNvCxnSpPr>
          <p:nvPr/>
        </p:nvCxnSpPr>
        <p:spPr>
          <a:xfrm>
            <a:off x="9198816" y="2380652"/>
            <a:ext cx="725113" cy="49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44392" y="2011320"/>
            <a:ext cx="1308847" cy="369332"/>
          </a:xfrm>
          <a:prstGeom prst="rect">
            <a:avLst/>
          </a:prstGeom>
          <a:noFill/>
        </p:spPr>
        <p:txBody>
          <a:bodyPr wrap="square" rtlCol="0">
            <a:spAutoFit/>
          </a:bodyPr>
          <a:lstStyle/>
          <a:p>
            <a:r>
              <a:rPr lang="fr-FR" dirty="0" smtClean="0"/>
              <a:t>Pivot</a:t>
            </a:r>
            <a:endParaRPr lang="en-US" dirty="0"/>
          </a:p>
        </p:txBody>
      </p:sp>
      <p:sp>
        <p:nvSpPr>
          <p:cNvPr id="34" name="TextBox 33"/>
          <p:cNvSpPr txBox="1"/>
          <p:nvPr/>
        </p:nvSpPr>
        <p:spPr>
          <a:xfrm>
            <a:off x="8441857" y="6145722"/>
            <a:ext cx="1308847" cy="369332"/>
          </a:xfrm>
          <a:prstGeom prst="rect">
            <a:avLst/>
          </a:prstGeom>
          <a:noFill/>
        </p:spPr>
        <p:txBody>
          <a:bodyPr wrap="square" rtlCol="0">
            <a:spAutoFit/>
          </a:bodyPr>
          <a:lstStyle/>
          <a:p>
            <a:r>
              <a:rPr lang="fr-FR" dirty="0" smtClean="0"/>
              <a:t>Disque</a:t>
            </a:r>
            <a:endParaRPr lang="en-US" dirty="0"/>
          </a:p>
        </p:txBody>
      </p:sp>
      <p:cxnSp>
        <p:nvCxnSpPr>
          <p:cNvPr id="35" name="Straight Arrow Connector 34"/>
          <p:cNvCxnSpPr/>
          <p:nvPr/>
        </p:nvCxnSpPr>
        <p:spPr>
          <a:xfrm flipH="1" flipV="1">
            <a:off x="8060115" y="5699800"/>
            <a:ext cx="449072" cy="5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183502" y="5890112"/>
            <a:ext cx="889888" cy="491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7410450" y="4927600"/>
            <a:ext cx="812800" cy="781050"/>
          </a:xfrm>
          <a:custGeom>
            <a:avLst/>
            <a:gdLst>
              <a:gd name="connsiteX0" fmla="*/ 76200 w 812800"/>
              <a:gd name="connsiteY0" fmla="*/ 127000 h 781050"/>
              <a:gd name="connsiteX1" fmla="*/ 355600 w 812800"/>
              <a:gd name="connsiteY1" fmla="*/ 12700 h 781050"/>
              <a:gd name="connsiteX2" fmla="*/ 425450 w 812800"/>
              <a:gd name="connsiteY2" fmla="*/ 0 h 781050"/>
              <a:gd name="connsiteX3" fmla="*/ 476250 w 812800"/>
              <a:gd name="connsiteY3" fmla="*/ 44450 h 781050"/>
              <a:gd name="connsiteX4" fmla="*/ 800100 w 812800"/>
              <a:gd name="connsiteY4" fmla="*/ 419100 h 781050"/>
              <a:gd name="connsiteX5" fmla="*/ 812800 w 812800"/>
              <a:gd name="connsiteY5" fmla="*/ 463550 h 781050"/>
              <a:gd name="connsiteX6" fmla="*/ 793750 w 812800"/>
              <a:gd name="connsiteY6" fmla="*/ 501650 h 781050"/>
              <a:gd name="connsiteX7" fmla="*/ 482600 w 812800"/>
              <a:gd name="connsiteY7" fmla="*/ 679450 h 781050"/>
              <a:gd name="connsiteX8" fmla="*/ 120650 w 812800"/>
              <a:gd name="connsiteY8" fmla="*/ 781050 h 781050"/>
              <a:gd name="connsiteX9" fmla="*/ 69850 w 812800"/>
              <a:gd name="connsiteY9" fmla="*/ 781050 h 781050"/>
              <a:gd name="connsiteX10" fmla="*/ 57150 w 812800"/>
              <a:gd name="connsiteY10" fmla="*/ 749300 h 781050"/>
              <a:gd name="connsiteX11" fmla="*/ 0 w 812800"/>
              <a:gd name="connsiteY11" fmla="*/ 222250 h 781050"/>
              <a:gd name="connsiteX12" fmla="*/ 12700 w 812800"/>
              <a:gd name="connsiteY12" fmla="*/ 158750 h 781050"/>
              <a:gd name="connsiteX13" fmla="*/ 76200 w 812800"/>
              <a:gd name="connsiteY13" fmla="*/ 1270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2800" h="781050">
                <a:moveTo>
                  <a:pt x="76200" y="127000"/>
                </a:moveTo>
                <a:lnTo>
                  <a:pt x="355600" y="12700"/>
                </a:lnTo>
                <a:lnTo>
                  <a:pt x="425450" y="0"/>
                </a:lnTo>
                <a:lnTo>
                  <a:pt x="476250" y="44450"/>
                </a:lnTo>
                <a:lnTo>
                  <a:pt x="800100" y="419100"/>
                </a:lnTo>
                <a:lnTo>
                  <a:pt x="812800" y="463550"/>
                </a:lnTo>
                <a:lnTo>
                  <a:pt x="793750" y="501650"/>
                </a:lnTo>
                <a:lnTo>
                  <a:pt x="482600" y="679450"/>
                </a:lnTo>
                <a:lnTo>
                  <a:pt x="120650" y="781050"/>
                </a:lnTo>
                <a:lnTo>
                  <a:pt x="69850" y="781050"/>
                </a:lnTo>
                <a:lnTo>
                  <a:pt x="57150" y="749300"/>
                </a:lnTo>
                <a:lnTo>
                  <a:pt x="0" y="222250"/>
                </a:lnTo>
                <a:lnTo>
                  <a:pt x="12700" y="158750"/>
                </a:lnTo>
                <a:lnTo>
                  <a:pt x="76200" y="12700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720974" y="5699800"/>
            <a:ext cx="3664826" cy="63058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9923929" y="1819922"/>
            <a:ext cx="622743" cy="369332"/>
          </a:xfrm>
          <a:prstGeom prst="rect">
            <a:avLst/>
          </a:prstGeom>
          <a:noFill/>
        </p:spPr>
        <p:txBody>
          <a:bodyPr wrap="square" rtlCol="0">
            <a:spAutoFit/>
          </a:bodyPr>
          <a:lstStyle/>
          <a:p>
            <a:r>
              <a:rPr lang="fr-FR" dirty="0" smtClean="0"/>
              <a:t>A-A</a:t>
            </a:r>
            <a:endParaRPr lang="fr-FR" dirty="0"/>
          </a:p>
        </p:txBody>
      </p:sp>
      <p:sp>
        <p:nvSpPr>
          <p:cNvPr id="6" name="Date Placeholder 5"/>
          <p:cNvSpPr>
            <a:spLocks noGrp="1"/>
          </p:cNvSpPr>
          <p:nvPr>
            <p:ph type="dt" sz="half" idx="10"/>
          </p:nvPr>
        </p:nvSpPr>
        <p:spPr/>
        <p:txBody>
          <a:bodyPr/>
          <a:lstStyle/>
          <a:p>
            <a:fld id="{74863109-87DF-4300-B7AA-EC49E6EBF3E7}"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352036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Disque </a:t>
            </a:r>
            <a:r>
              <a:rPr lang="fr-FR" dirty="0"/>
              <a:t>à patins</a:t>
            </a:r>
            <a:endParaRPr lang="en-US" dirty="0"/>
          </a:p>
        </p:txBody>
      </p:sp>
      <p:sp>
        <p:nvSpPr>
          <p:cNvPr id="3" name="Content Placeholder 2"/>
          <p:cNvSpPr>
            <a:spLocks noGrp="1"/>
          </p:cNvSpPr>
          <p:nvPr>
            <p:ph idx="1"/>
          </p:nvPr>
        </p:nvSpPr>
        <p:spPr>
          <a:xfrm>
            <a:off x="779836" y="1579240"/>
            <a:ext cx="4714875" cy="5278759"/>
          </a:xfrm>
        </p:spPr>
        <p:txBody>
          <a:bodyPr>
            <a:normAutofit fontScale="70000" lnSpcReduction="20000"/>
          </a:bodyPr>
          <a:lstStyle/>
          <a:p>
            <a:pPr marL="0" indent="0">
              <a:lnSpc>
                <a:spcPct val="150000"/>
              </a:lnSpc>
              <a:buNone/>
            </a:pPr>
            <a:r>
              <a:rPr lang="fr-FR" dirty="0"/>
              <a:t>Le disque à patins est l’élément porteur de l’effort transmis par l’arbre.</a:t>
            </a:r>
            <a:r>
              <a:rPr lang="fr-FR" sz="1500" dirty="0"/>
              <a:t> </a:t>
            </a:r>
            <a:r>
              <a:rPr lang="fr-FR" dirty="0"/>
              <a:t>Le dessin industriel d’un disque à patins est assez compliqué.</a:t>
            </a:r>
            <a:r>
              <a:rPr lang="fr-FR" sz="1300" dirty="0"/>
              <a:t> </a:t>
            </a:r>
            <a:r>
              <a:rPr lang="fr-FR" dirty="0"/>
              <a:t>Pour comprendre les différents composants du disque, on doit apprécier son principe de fonctionnement.</a:t>
            </a:r>
            <a:endParaRPr lang="fr-FR" sz="1400" dirty="0"/>
          </a:p>
          <a:p>
            <a:pPr marL="0" indent="0">
              <a:lnSpc>
                <a:spcPct val="150000"/>
              </a:lnSpc>
              <a:buNone/>
            </a:pPr>
            <a:r>
              <a:rPr lang="fr-FR" dirty="0" smtClean="0"/>
              <a:t>Les configurations rencontrées peuvent être différentes, mais tous les patins sont pivotés et lubrifiés! C’est important de comprendre que l’effort est transmis par </a:t>
            </a:r>
            <a:r>
              <a:rPr lang="fr-FR" dirty="0" smtClean="0">
                <a:solidFill>
                  <a:schemeClr val="accent4">
                    <a:lumMod val="75000"/>
                  </a:schemeClr>
                </a:solidFill>
              </a:rPr>
              <a:t>le film du lubrifiant qui est développé sur la surface extérieure du patin.</a:t>
            </a:r>
            <a:endParaRPr lang="en-US" dirty="0">
              <a:solidFill>
                <a:schemeClr val="accent4">
                  <a:lumMod val="75000"/>
                </a:schemeClr>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18</a:t>
            </a:fld>
            <a:endParaRPr lang="en-US"/>
          </a:p>
        </p:txBody>
      </p:sp>
      <p:pic>
        <p:nvPicPr>
          <p:cNvPr id="9"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l="64092"/>
          <a:stretch/>
        </p:blipFill>
        <p:spPr bwMode="auto">
          <a:xfrm>
            <a:off x="9144000" y="2163347"/>
            <a:ext cx="2641600" cy="3893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kceng.com/wp-content/uploads/2015/03/M-series-web-layout.jpg"/>
          <p:cNvPicPr>
            <a:picLocks noChangeAspect="1" noChangeArrowheads="1"/>
          </p:cNvPicPr>
          <p:nvPr/>
        </p:nvPicPr>
        <p:blipFill rotWithShape="1">
          <a:blip r:embed="rId2">
            <a:extLst>
              <a:ext uri="{28A0092B-C50C-407E-A947-70E740481C1C}">
                <a14:useLocalDpi xmlns:a14="http://schemas.microsoft.com/office/drawing/2010/main" val="0"/>
              </a:ext>
            </a:extLst>
          </a:blip>
          <a:srcRect r="48339"/>
          <a:stretch/>
        </p:blipFill>
        <p:spPr bwMode="auto">
          <a:xfrm>
            <a:off x="5429250" y="2172872"/>
            <a:ext cx="3800475" cy="389375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flipV="1">
            <a:off x="8422901" y="4927600"/>
            <a:ext cx="342902" cy="84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229725" y="5531224"/>
            <a:ext cx="1000031" cy="3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41977" y="5706824"/>
            <a:ext cx="1308847" cy="369332"/>
          </a:xfrm>
          <a:prstGeom prst="rect">
            <a:avLst/>
          </a:prstGeom>
          <a:noFill/>
        </p:spPr>
        <p:txBody>
          <a:bodyPr wrap="square" rtlCol="0">
            <a:spAutoFit/>
          </a:bodyPr>
          <a:lstStyle/>
          <a:p>
            <a:r>
              <a:rPr lang="fr-FR" dirty="0" smtClean="0"/>
              <a:t>Patin</a:t>
            </a:r>
            <a:endParaRPr lang="en-US" dirty="0"/>
          </a:p>
        </p:txBody>
      </p:sp>
      <p:cxnSp>
        <p:nvCxnSpPr>
          <p:cNvPr id="19" name="Straight Arrow Connector 18"/>
          <p:cNvCxnSpPr/>
          <p:nvPr/>
        </p:nvCxnSpPr>
        <p:spPr>
          <a:xfrm flipH="1">
            <a:off x="7329487" y="2325793"/>
            <a:ext cx="1245814" cy="520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5" idx="2"/>
          </p:cNvCxnSpPr>
          <p:nvPr/>
        </p:nvCxnSpPr>
        <p:spPr>
          <a:xfrm>
            <a:off x="9198816" y="2380652"/>
            <a:ext cx="725113" cy="49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44392" y="2011320"/>
            <a:ext cx="1308847" cy="369332"/>
          </a:xfrm>
          <a:prstGeom prst="rect">
            <a:avLst/>
          </a:prstGeom>
          <a:noFill/>
        </p:spPr>
        <p:txBody>
          <a:bodyPr wrap="square" rtlCol="0">
            <a:spAutoFit/>
          </a:bodyPr>
          <a:lstStyle/>
          <a:p>
            <a:r>
              <a:rPr lang="fr-FR" dirty="0" smtClean="0"/>
              <a:t>Pivot</a:t>
            </a:r>
            <a:endParaRPr lang="en-US" dirty="0"/>
          </a:p>
        </p:txBody>
      </p:sp>
      <p:sp>
        <p:nvSpPr>
          <p:cNvPr id="34" name="TextBox 33"/>
          <p:cNvSpPr txBox="1"/>
          <p:nvPr/>
        </p:nvSpPr>
        <p:spPr>
          <a:xfrm>
            <a:off x="8441857" y="6145722"/>
            <a:ext cx="1308847" cy="369332"/>
          </a:xfrm>
          <a:prstGeom prst="rect">
            <a:avLst/>
          </a:prstGeom>
          <a:noFill/>
        </p:spPr>
        <p:txBody>
          <a:bodyPr wrap="square" rtlCol="0">
            <a:spAutoFit/>
          </a:bodyPr>
          <a:lstStyle/>
          <a:p>
            <a:r>
              <a:rPr lang="fr-FR" dirty="0" smtClean="0"/>
              <a:t>Disque</a:t>
            </a:r>
            <a:endParaRPr lang="en-US" dirty="0"/>
          </a:p>
        </p:txBody>
      </p:sp>
      <p:cxnSp>
        <p:nvCxnSpPr>
          <p:cNvPr id="35" name="Straight Arrow Connector 34"/>
          <p:cNvCxnSpPr/>
          <p:nvPr/>
        </p:nvCxnSpPr>
        <p:spPr>
          <a:xfrm flipH="1" flipV="1">
            <a:off x="8060115" y="5699800"/>
            <a:ext cx="449072" cy="540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183502" y="5890112"/>
            <a:ext cx="889888" cy="491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7410450" y="4927600"/>
            <a:ext cx="812800" cy="781050"/>
          </a:xfrm>
          <a:custGeom>
            <a:avLst/>
            <a:gdLst>
              <a:gd name="connsiteX0" fmla="*/ 76200 w 812800"/>
              <a:gd name="connsiteY0" fmla="*/ 127000 h 781050"/>
              <a:gd name="connsiteX1" fmla="*/ 355600 w 812800"/>
              <a:gd name="connsiteY1" fmla="*/ 12700 h 781050"/>
              <a:gd name="connsiteX2" fmla="*/ 425450 w 812800"/>
              <a:gd name="connsiteY2" fmla="*/ 0 h 781050"/>
              <a:gd name="connsiteX3" fmla="*/ 476250 w 812800"/>
              <a:gd name="connsiteY3" fmla="*/ 44450 h 781050"/>
              <a:gd name="connsiteX4" fmla="*/ 800100 w 812800"/>
              <a:gd name="connsiteY4" fmla="*/ 419100 h 781050"/>
              <a:gd name="connsiteX5" fmla="*/ 812800 w 812800"/>
              <a:gd name="connsiteY5" fmla="*/ 463550 h 781050"/>
              <a:gd name="connsiteX6" fmla="*/ 793750 w 812800"/>
              <a:gd name="connsiteY6" fmla="*/ 501650 h 781050"/>
              <a:gd name="connsiteX7" fmla="*/ 482600 w 812800"/>
              <a:gd name="connsiteY7" fmla="*/ 679450 h 781050"/>
              <a:gd name="connsiteX8" fmla="*/ 120650 w 812800"/>
              <a:gd name="connsiteY8" fmla="*/ 781050 h 781050"/>
              <a:gd name="connsiteX9" fmla="*/ 69850 w 812800"/>
              <a:gd name="connsiteY9" fmla="*/ 781050 h 781050"/>
              <a:gd name="connsiteX10" fmla="*/ 57150 w 812800"/>
              <a:gd name="connsiteY10" fmla="*/ 749300 h 781050"/>
              <a:gd name="connsiteX11" fmla="*/ 0 w 812800"/>
              <a:gd name="connsiteY11" fmla="*/ 222250 h 781050"/>
              <a:gd name="connsiteX12" fmla="*/ 12700 w 812800"/>
              <a:gd name="connsiteY12" fmla="*/ 158750 h 781050"/>
              <a:gd name="connsiteX13" fmla="*/ 76200 w 812800"/>
              <a:gd name="connsiteY13" fmla="*/ 1270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2800" h="781050">
                <a:moveTo>
                  <a:pt x="76200" y="127000"/>
                </a:moveTo>
                <a:lnTo>
                  <a:pt x="355600" y="12700"/>
                </a:lnTo>
                <a:lnTo>
                  <a:pt x="425450" y="0"/>
                </a:lnTo>
                <a:lnTo>
                  <a:pt x="476250" y="44450"/>
                </a:lnTo>
                <a:lnTo>
                  <a:pt x="800100" y="419100"/>
                </a:lnTo>
                <a:lnTo>
                  <a:pt x="812800" y="463550"/>
                </a:lnTo>
                <a:lnTo>
                  <a:pt x="793750" y="501650"/>
                </a:lnTo>
                <a:lnTo>
                  <a:pt x="482600" y="679450"/>
                </a:lnTo>
                <a:lnTo>
                  <a:pt x="120650" y="781050"/>
                </a:lnTo>
                <a:lnTo>
                  <a:pt x="69850" y="781050"/>
                </a:lnTo>
                <a:lnTo>
                  <a:pt x="57150" y="749300"/>
                </a:lnTo>
                <a:lnTo>
                  <a:pt x="0" y="222250"/>
                </a:lnTo>
                <a:lnTo>
                  <a:pt x="12700" y="158750"/>
                </a:lnTo>
                <a:lnTo>
                  <a:pt x="76200" y="12700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720974" y="5699800"/>
            <a:ext cx="3664826" cy="63058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9923929" y="1819922"/>
            <a:ext cx="622743" cy="369332"/>
          </a:xfrm>
          <a:prstGeom prst="rect">
            <a:avLst/>
          </a:prstGeom>
          <a:noFill/>
        </p:spPr>
        <p:txBody>
          <a:bodyPr wrap="square" rtlCol="0">
            <a:spAutoFit/>
          </a:bodyPr>
          <a:lstStyle/>
          <a:p>
            <a:r>
              <a:rPr lang="fr-FR" dirty="0" smtClean="0"/>
              <a:t>A-A</a:t>
            </a:r>
            <a:endParaRPr lang="fr-FR" dirty="0"/>
          </a:p>
        </p:txBody>
      </p:sp>
      <p:sp>
        <p:nvSpPr>
          <p:cNvPr id="6" name="Date Placeholder 5"/>
          <p:cNvSpPr>
            <a:spLocks noGrp="1"/>
          </p:cNvSpPr>
          <p:nvPr>
            <p:ph type="dt" sz="half" idx="10"/>
          </p:nvPr>
        </p:nvSpPr>
        <p:spPr/>
        <p:txBody>
          <a:bodyPr/>
          <a:lstStyle/>
          <a:p>
            <a:fld id="{74863109-87DF-4300-B7AA-EC49E6EBF3E7}" type="datetime7">
              <a:rPr lang="en-US" smtClean="0"/>
              <a:pPr/>
              <a:t>Nov-18</a:t>
            </a:fld>
            <a:endParaRPr lang="en-US" dirty="0"/>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398786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19</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sp>
        <p:nvSpPr>
          <p:cNvPr id="10" name="Content Placeholder 2"/>
          <p:cNvSpPr>
            <a:spLocks noGrp="1"/>
          </p:cNvSpPr>
          <p:nvPr>
            <p:ph idx="1"/>
          </p:nvPr>
        </p:nvSpPr>
        <p:spPr>
          <a:xfrm>
            <a:off x="838200" y="1825625"/>
            <a:ext cx="5347447" cy="4682752"/>
          </a:xfrm>
        </p:spPr>
        <p:txBody>
          <a:bodyPr>
            <a:normAutofit fontScale="77500" lnSpcReduction="20000"/>
          </a:bodyPr>
          <a:lstStyle/>
          <a:p>
            <a:pPr marL="0" indent="0">
              <a:lnSpc>
                <a:spcPct val="150000"/>
              </a:lnSpc>
              <a:buNone/>
            </a:pPr>
            <a:r>
              <a:rPr lang="fr-FR" dirty="0" smtClean="0"/>
              <a:t>Le </a:t>
            </a:r>
            <a:r>
              <a:rPr lang="fr-FR" dirty="0"/>
              <a:t>disque à patin est </a:t>
            </a:r>
            <a:r>
              <a:rPr lang="fr-FR" dirty="0" smtClean="0"/>
              <a:t>conçu </a:t>
            </a:r>
            <a:r>
              <a:rPr lang="fr-FR" dirty="0"/>
              <a:t>pour qu’il permette à chaque patin de </a:t>
            </a:r>
            <a:r>
              <a:rPr lang="fr-FR" dirty="0" smtClean="0"/>
              <a:t>se pencher 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None/>
            </a:pPr>
            <a:r>
              <a:rPr lang="fr-FR" dirty="0">
                <a:solidFill>
                  <a:schemeClr val="bg1"/>
                </a:solidFill>
              </a:rPr>
              <a:t>Les pivots autour du patin </a:t>
            </a:r>
            <a:r>
              <a:rPr lang="fr-FR" dirty="0" smtClean="0">
                <a:solidFill>
                  <a:schemeClr val="bg1"/>
                </a:solidFill>
              </a:rPr>
              <a:t>guident </a:t>
            </a:r>
            <a:r>
              <a:rPr lang="fr-FR" dirty="0">
                <a:solidFill>
                  <a:schemeClr val="bg1"/>
                </a:solidFill>
              </a:rPr>
              <a:t>son déplacement qui est forcé indirectement par la rotation de l’arbre. L’arbre n’appuie pas directement aux </a:t>
            </a:r>
            <a:r>
              <a:rPr lang="fr-FR" dirty="0" smtClean="0">
                <a:solidFill>
                  <a:schemeClr val="bg1"/>
                </a:solidFill>
              </a:rPr>
              <a:t>patins. </a:t>
            </a:r>
            <a:r>
              <a:rPr lang="fr-FR" b="1" dirty="0">
                <a:solidFill>
                  <a:schemeClr val="bg1"/>
                </a:solidFill>
              </a:rPr>
              <a:t>Il met en mouvement l’huile </a:t>
            </a:r>
            <a:r>
              <a:rPr lang="fr-FR" b="1" dirty="0" smtClean="0">
                <a:solidFill>
                  <a:schemeClr val="bg1"/>
                </a:solidFill>
              </a:rPr>
              <a:t>qui force </a:t>
            </a:r>
            <a:r>
              <a:rPr lang="fr-FR" b="1" dirty="0">
                <a:solidFill>
                  <a:schemeClr val="bg1"/>
                </a:solidFill>
              </a:rPr>
              <a:t>leurs déplacements.</a:t>
            </a:r>
          </a:p>
          <a:p>
            <a:pPr marL="0" indent="0">
              <a:buNone/>
            </a:pPr>
            <a:endParaRPr lang="fr-FR" dirty="0"/>
          </a:p>
        </p:txBody>
      </p:sp>
      <p:sp>
        <p:nvSpPr>
          <p:cNvPr id="3" name="Date Placeholder 2"/>
          <p:cNvSpPr>
            <a:spLocks noGrp="1"/>
          </p:cNvSpPr>
          <p:nvPr>
            <p:ph type="dt" sz="half" idx="10"/>
          </p:nvPr>
        </p:nvSpPr>
        <p:spPr/>
        <p:txBody>
          <a:bodyPr/>
          <a:lstStyle/>
          <a:p>
            <a:fld id="{B0C456A4-4423-47C8-B255-15071DB27D33}"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59078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pièces </a:t>
            </a:r>
            <a:r>
              <a:rPr lang="fr-FR" smtClean="0"/>
              <a:t>de normalisées sont </a:t>
            </a:r>
            <a:r>
              <a:rPr lang="fr-FR" dirty="0" smtClean="0"/>
              <a:t>:</a:t>
            </a:r>
            <a:endParaRPr lang="fr-FR" dirty="0"/>
          </a:p>
        </p:txBody>
      </p:sp>
      <p:sp>
        <p:nvSpPr>
          <p:cNvPr id="3" name="Espace réservé du contenu 2"/>
          <p:cNvSpPr>
            <a:spLocks noGrp="1"/>
          </p:cNvSpPr>
          <p:nvPr>
            <p:ph idx="1"/>
          </p:nvPr>
        </p:nvSpPr>
        <p:spPr>
          <a:xfrm>
            <a:off x="592252" y="1572540"/>
            <a:ext cx="5770824" cy="4681311"/>
          </a:xfrm>
        </p:spPr>
        <p:txBody>
          <a:bodyPr>
            <a:normAutofit fontScale="70000" lnSpcReduction="20000"/>
          </a:bodyPr>
          <a:lstStyle/>
          <a:p>
            <a:pPr marL="514350" indent="-514350">
              <a:lnSpc>
                <a:spcPct val="160000"/>
              </a:lnSpc>
              <a:buFont typeface="+mj-lt"/>
              <a:buAutoNum type="arabicPeriod"/>
            </a:pPr>
            <a:r>
              <a:rPr lang="fr-FR" dirty="0" smtClean="0"/>
              <a:t>Pièces de fixation :</a:t>
            </a:r>
          </a:p>
          <a:p>
            <a:pPr marL="971550" lvl="1" indent="-514350">
              <a:lnSpc>
                <a:spcPct val="160000"/>
              </a:lnSpc>
              <a:buFont typeface="+mj-lt"/>
              <a:buAutoNum type="alphaLcParenR"/>
            </a:pPr>
            <a:r>
              <a:rPr lang="fr-FR" dirty="0" smtClean="0"/>
              <a:t>Par serrage : vis, écrous, goujons</a:t>
            </a:r>
          </a:p>
          <a:p>
            <a:pPr marL="971550" lvl="1" indent="-514350">
              <a:lnSpc>
                <a:spcPct val="160000"/>
              </a:lnSpc>
              <a:buFont typeface="+mj-lt"/>
              <a:buAutoNum type="alphaLcParenR"/>
            </a:pPr>
            <a:r>
              <a:rPr lang="fr-FR" dirty="0" smtClean="0"/>
              <a:t>Par </a:t>
            </a:r>
            <a:r>
              <a:rPr lang="fr-FR" dirty="0"/>
              <a:t>surfaces </a:t>
            </a:r>
            <a:r>
              <a:rPr lang="fr-FR" dirty="0" smtClean="0"/>
              <a:t>d'appui : </a:t>
            </a:r>
            <a:r>
              <a:rPr lang="fr-FR" dirty="0"/>
              <a:t>clavettes, goupilles, anneaux élastiques</a:t>
            </a:r>
            <a:endParaRPr lang="fr-FR" dirty="0" smtClean="0"/>
          </a:p>
          <a:p>
            <a:pPr marL="514350" indent="-514350">
              <a:lnSpc>
                <a:spcPct val="160000"/>
              </a:lnSpc>
              <a:buFont typeface="+mj-lt"/>
              <a:buAutoNum type="arabicPeriod"/>
            </a:pPr>
            <a:r>
              <a:rPr lang="fr-FR" dirty="0" smtClean="0"/>
              <a:t>Pièces de guidage en rotation : </a:t>
            </a:r>
            <a:br>
              <a:rPr lang="fr-FR" dirty="0" smtClean="0"/>
            </a:br>
            <a:r>
              <a:rPr lang="fr-FR" dirty="0" smtClean="0">
                <a:hlinkClick r:id="rId2" action="ppaction://hlinksldjump"/>
              </a:rPr>
              <a:t>paliers</a:t>
            </a:r>
            <a:r>
              <a:rPr lang="fr-FR" dirty="0" smtClean="0"/>
              <a:t> (notamment </a:t>
            </a:r>
            <a:r>
              <a:rPr lang="fr-FR" dirty="0" smtClean="0">
                <a:hlinkClick r:id="rId3" action="ppaction://hlinksldjump"/>
              </a:rPr>
              <a:t>paliers à patins</a:t>
            </a:r>
            <a:r>
              <a:rPr lang="fr-FR" dirty="0" smtClean="0"/>
              <a:t>, </a:t>
            </a:r>
            <a:r>
              <a:rPr lang="fr-FR" dirty="0" smtClean="0">
                <a:hlinkClick r:id="rId4" action="ppaction://hlinksldjump"/>
              </a:rPr>
              <a:t>roulements</a:t>
            </a:r>
            <a:r>
              <a:rPr lang="fr-FR" dirty="0" smtClean="0"/>
              <a:t>)</a:t>
            </a:r>
          </a:p>
          <a:p>
            <a:pPr marL="514350" indent="-514350">
              <a:lnSpc>
                <a:spcPct val="160000"/>
              </a:lnSpc>
              <a:buFont typeface="+mj-lt"/>
              <a:buAutoNum type="arabicPeriod"/>
            </a:pPr>
            <a:r>
              <a:rPr lang="fr-FR" dirty="0" smtClean="0">
                <a:hlinkClick r:id="rId5" action="ppaction://hlinksldjump"/>
              </a:rPr>
              <a:t>Pièces d’étanchéité </a:t>
            </a:r>
            <a:r>
              <a:rPr lang="fr-FR" dirty="0" smtClean="0"/>
              <a:t>: </a:t>
            </a:r>
            <a:br>
              <a:rPr lang="fr-FR" dirty="0" smtClean="0"/>
            </a:br>
            <a:r>
              <a:rPr lang="fr-FR" dirty="0" smtClean="0"/>
              <a:t>joints toriques, </a:t>
            </a:r>
            <a:r>
              <a:rPr lang="fr-FR" dirty="0" smtClean="0">
                <a:hlinkClick r:id="rId6" action="ppaction://hlinksldjump"/>
              </a:rPr>
              <a:t>joints à lèvres</a:t>
            </a:r>
            <a:endParaRPr lang="fr-FR" dirty="0"/>
          </a:p>
          <a:p>
            <a:pPr marL="514350" indent="-514350">
              <a:lnSpc>
                <a:spcPct val="160000"/>
              </a:lnSpc>
              <a:buFont typeface="+mj-lt"/>
              <a:buAutoNum type="arabicPeriod"/>
            </a:pPr>
            <a:r>
              <a:rPr lang="fr-FR" dirty="0" smtClean="0"/>
              <a:t>Pièces de transmission : </a:t>
            </a:r>
            <a:br>
              <a:rPr lang="fr-FR" dirty="0" smtClean="0"/>
            </a:br>
            <a:r>
              <a:rPr lang="fr-FR" dirty="0"/>
              <a:t>poulies-courroie, </a:t>
            </a:r>
            <a:r>
              <a:rPr lang="fr-FR" dirty="0" smtClean="0"/>
              <a:t>chaîne, </a:t>
            </a:r>
            <a:r>
              <a:rPr lang="fr-FR" dirty="0"/>
              <a:t>engrenages</a:t>
            </a:r>
            <a:endParaRPr lang="fr-FR" dirty="0" smtClean="0"/>
          </a:p>
          <a:p>
            <a:pPr marL="514350" indent="-514350">
              <a:buFont typeface="+mj-lt"/>
              <a:buAutoNum type="arabicPeriod"/>
            </a:pPr>
            <a:endParaRPr lang="fr-FR" dirty="0"/>
          </a:p>
        </p:txBody>
      </p:sp>
      <p:graphicFrame>
        <p:nvGraphicFramePr>
          <p:cNvPr id="5" name="Diagramme 4"/>
          <p:cNvGraphicFramePr/>
          <p:nvPr>
            <p:extLst>
              <p:ext uri="{D42A27DB-BD31-4B8C-83A1-F6EECF244321}">
                <p14:modId xmlns:p14="http://schemas.microsoft.com/office/powerpoint/2010/main" val="3880368177"/>
              </p:ext>
            </p:extLst>
          </p:nvPr>
        </p:nvGraphicFramePr>
        <p:xfrm>
          <a:off x="4906736" y="1004207"/>
          <a:ext cx="7968344" cy="53312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utoShape 2" descr="Image associée"/>
          <p:cNvSpPr>
            <a:spLocks noChangeAspect="1" noChangeArrowheads="1"/>
          </p:cNvSpPr>
          <p:nvPr/>
        </p:nvSpPr>
        <p:spPr bwMode="auto">
          <a:xfrm>
            <a:off x="155575" y="-2536825"/>
            <a:ext cx="549592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ZoneTexte 5"/>
          <p:cNvSpPr txBox="1"/>
          <p:nvPr/>
        </p:nvSpPr>
        <p:spPr>
          <a:xfrm>
            <a:off x="1140737" y="3158114"/>
            <a:ext cx="5088047" cy="369332"/>
          </a:xfrm>
          <a:prstGeom prst="rect">
            <a:avLst/>
          </a:prstGeom>
          <a:noFill/>
          <a:ln w="12700">
            <a:solidFill>
              <a:srgbClr val="FF0000"/>
            </a:solidFill>
          </a:ln>
        </p:spPr>
        <p:txBody>
          <a:bodyPr wrap="square" rtlCol="0">
            <a:spAutoFit/>
          </a:bodyPr>
          <a:lstStyle/>
          <a:p>
            <a:pPr algn="ctr"/>
            <a:r>
              <a:rPr lang="fr-FR" dirty="0" smtClean="0">
                <a:solidFill>
                  <a:srgbClr val="FF0000"/>
                </a:solidFill>
              </a:rPr>
              <a:t>Dans cette présentation :</a:t>
            </a:r>
            <a:endParaRPr lang="fr-FR" dirty="0">
              <a:solidFill>
                <a:srgbClr val="FF0000"/>
              </a:solidFill>
            </a:endParaRPr>
          </a:p>
        </p:txBody>
      </p:sp>
      <p:sp>
        <p:nvSpPr>
          <p:cNvPr id="8" name="Rectangle 7"/>
          <p:cNvSpPr/>
          <p:nvPr/>
        </p:nvSpPr>
        <p:spPr>
          <a:xfrm>
            <a:off x="1140737" y="3155373"/>
            <a:ext cx="5088047" cy="21214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30B57C3-84FA-4272-A19F-178388A8D0D6}" type="slidenum">
              <a:rPr lang="en-US" smtClean="0"/>
              <a:pPr/>
              <a:t>2</a:t>
            </a:fld>
            <a:endParaRPr lang="en-US"/>
          </a:p>
        </p:txBody>
      </p:sp>
      <p:sp>
        <p:nvSpPr>
          <p:cNvPr id="4" name="Date Placeholder 3"/>
          <p:cNvSpPr>
            <a:spLocks noGrp="1"/>
          </p:cNvSpPr>
          <p:nvPr>
            <p:ph type="dt" sz="half" idx="10"/>
          </p:nvPr>
        </p:nvSpPr>
        <p:spPr/>
        <p:txBody>
          <a:bodyPr/>
          <a:lstStyle/>
          <a:p>
            <a:fld id="{B13A3F01-B169-48EF-8A38-E6395AA7A191}"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DI8</a:t>
            </a:r>
            <a:endParaRPr lang="en-US"/>
          </a:p>
        </p:txBody>
      </p:sp>
      <p:sp>
        <p:nvSpPr>
          <p:cNvPr id="12" name="TextBox 11"/>
          <p:cNvSpPr txBox="1"/>
          <p:nvPr/>
        </p:nvSpPr>
        <p:spPr>
          <a:xfrm>
            <a:off x="10231171" y="5531247"/>
            <a:ext cx="1122629" cy="369332"/>
          </a:xfrm>
          <a:prstGeom prst="rect">
            <a:avLst/>
          </a:prstGeom>
          <a:noFill/>
        </p:spPr>
        <p:txBody>
          <a:bodyPr wrap="square" rtlCol="0">
            <a:spAutoFit/>
          </a:bodyPr>
          <a:lstStyle/>
          <a:p>
            <a:r>
              <a:rPr lang="fr-FR" dirty="0" smtClean="0">
                <a:hlinkClick r:id="rId12" action="ppaction://hlinkfile"/>
              </a:rPr>
              <a:t>Contenu</a:t>
            </a:r>
            <a:endParaRPr lang="en-US" dirty="0"/>
          </a:p>
        </p:txBody>
      </p:sp>
    </p:spTree>
    <p:extLst>
      <p:ext uri="{BB962C8B-B14F-4D97-AF65-F5344CB8AC3E}">
        <p14:creationId xmlns:p14="http://schemas.microsoft.com/office/powerpoint/2010/main" val="51771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20</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8" name="Group 7"/>
          <p:cNvGrpSpPr/>
          <p:nvPr/>
        </p:nvGrpSpPr>
        <p:grpSpPr>
          <a:xfrm>
            <a:off x="8727589" y="2668214"/>
            <a:ext cx="770965" cy="510988"/>
            <a:chOff x="8704729" y="2689412"/>
            <a:chExt cx="770965" cy="510988"/>
          </a:xfrm>
          <a:solidFill>
            <a:srgbClr val="5B9BD5">
              <a:alpha val="78824"/>
            </a:srgbClr>
          </a:solidFill>
        </p:grpSpPr>
        <p:grpSp>
          <p:nvGrpSpPr>
            <p:cNvPr id="9" name="Group 8"/>
            <p:cNvGrpSpPr/>
            <p:nvPr/>
          </p:nvGrpSpPr>
          <p:grpSpPr>
            <a:xfrm>
              <a:off x="8713694" y="2689412"/>
              <a:ext cx="762000" cy="510988"/>
              <a:chOff x="8713694" y="2689412"/>
              <a:chExt cx="762000" cy="510988"/>
            </a:xfrm>
            <a:grpFill/>
          </p:grpSpPr>
          <p:sp>
            <p:nvSpPr>
              <p:cNvPr id="11" name="Freeform 10"/>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17"/>
                <a:endCxn id="12"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Freeform 9"/>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16" name="Freeform 15"/>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12114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121140" y="31838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sp>
        <p:nvSpPr>
          <p:cNvPr id="22" name="Content Placeholder 2"/>
          <p:cNvSpPr txBox="1">
            <a:spLocks/>
          </p:cNvSpPr>
          <p:nvPr/>
        </p:nvSpPr>
        <p:spPr>
          <a:xfrm>
            <a:off x="838200" y="1825625"/>
            <a:ext cx="5347447" cy="46827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fr-FR" dirty="0" smtClean="0"/>
              <a:t>Le disque à patin est conçu pour qu’il permette à </a:t>
            </a:r>
            <a:r>
              <a:rPr lang="fr-FR" dirty="0" smtClean="0">
                <a:solidFill>
                  <a:schemeClr val="accent1"/>
                </a:solidFill>
              </a:rPr>
              <a:t>chaque patin</a:t>
            </a:r>
            <a:r>
              <a:rPr lang="fr-FR" dirty="0" smtClean="0"/>
              <a:t> de se pencher 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Font typeface="Arial" panose="020B0604020202020204" pitchFamily="34" charset="0"/>
              <a:buNone/>
            </a:pPr>
            <a:r>
              <a:rPr lang="fr-FR" dirty="0" smtClean="0">
                <a:solidFill>
                  <a:schemeClr val="bg1"/>
                </a:solidFill>
              </a:rPr>
              <a:t>Les pivots autour du patin guident son déplacement qui est forcé indirectement par la rotation de l’arbre. L’arbre n’appuie pas directement aux patins. </a:t>
            </a:r>
            <a:r>
              <a:rPr lang="fr-FR" b="1" dirty="0" smtClean="0">
                <a:solidFill>
                  <a:schemeClr val="bg1"/>
                </a:solidFill>
              </a:rPr>
              <a:t>Il met en mouvement l’huile qui force leurs déplacements.</a:t>
            </a:r>
          </a:p>
          <a:p>
            <a:pPr marL="0" indent="0">
              <a:buFont typeface="Arial" panose="020B0604020202020204" pitchFamily="34" charset="0"/>
              <a:buNone/>
            </a:pPr>
            <a:endParaRPr lang="fr-FR" dirty="0"/>
          </a:p>
        </p:txBody>
      </p:sp>
      <p:sp>
        <p:nvSpPr>
          <p:cNvPr id="3" name="Date Placeholder 2"/>
          <p:cNvSpPr>
            <a:spLocks noGrp="1"/>
          </p:cNvSpPr>
          <p:nvPr>
            <p:ph type="dt" sz="half" idx="10"/>
          </p:nvPr>
        </p:nvSpPr>
        <p:spPr/>
        <p:txBody>
          <a:bodyPr/>
          <a:lstStyle/>
          <a:p>
            <a:fld id="{3244E46A-923F-4496-AB5C-42916EB2AC23}" type="datetime7">
              <a:rPr lang="en-US" smtClean="0"/>
              <a:pPr/>
              <a:t>Nov-18</a:t>
            </a:fld>
            <a:endParaRPr lang="en-US"/>
          </a:p>
        </p:txBody>
      </p:sp>
      <p:sp>
        <p:nvSpPr>
          <p:cNvPr id="17" name="Footer Placeholder 1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239679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21</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14" name="Group 13"/>
          <p:cNvGrpSpPr/>
          <p:nvPr/>
        </p:nvGrpSpPr>
        <p:grpSpPr>
          <a:xfrm rot="382836">
            <a:off x="8727589" y="2668214"/>
            <a:ext cx="770965" cy="510988"/>
            <a:chOff x="8704729" y="2689412"/>
            <a:chExt cx="770965" cy="510988"/>
          </a:xfrm>
          <a:solidFill>
            <a:srgbClr val="5B9BD5">
              <a:alpha val="78824"/>
            </a:srgbClr>
          </a:solidFill>
        </p:grpSpPr>
        <p:grpSp>
          <p:nvGrpSpPr>
            <p:cNvPr id="12" name="Group 11"/>
            <p:cNvGrpSpPr/>
            <p:nvPr/>
          </p:nvGrpSpPr>
          <p:grpSpPr>
            <a:xfrm>
              <a:off x="8713694" y="2689412"/>
              <a:ext cx="762000" cy="510988"/>
              <a:chOff x="8713694" y="2689412"/>
              <a:chExt cx="762000" cy="510988"/>
            </a:xfrm>
            <a:grpFill/>
          </p:grpSpPr>
          <p:sp>
            <p:nvSpPr>
              <p:cNvPr id="7" name="Freeform 6"/>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7"/>
                <a:endCxn id="8"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9098280" y="2278380"/>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98280" y="3179202"/>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23" name="Freeform 22"/>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382836">
            <a:off x="915162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382836">
            <a:off x="9060180" y="31457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sp>
        <p:nvSpPr>
          <p:cNvPr id="33" name="Content Placeholder 2"/>
          <p:cNvSpPr>
            <a:spLocks noGrp="1"/>
          </p:cNvSpPr>
          <p:nvPr>
            <p:ph idx="1"/>
          </p:nvPr>
        </p:nvSpPr>
        <p:spPr>
          <a:xfrm>
            <a:off x="838200" y="1825625"/>
            <a:ext cx="5347447" cy="4682752"/>
          </a:xfrm>
        </p:spPr>
        <p:txBody>
          <a:bodyPr>
            <a:normAutofit fontScale="77500" lnSpcReduction="20000"/>
          </a:bodyPr>
          <a:lstStyle/>
          <a:p>
            <a:pPr marL="0" indent="0">
              <a:lnSpc>
                <a:spcPct val="150000"/>
              </a:lnSpc>
              <a:buNone/>
            </a:pPr>
            <a:r>
              <a:rPr lang="fr-FR" dirty="0" smtClean="0"/>
              <a:t>Le </a:t>
            </a:r>
            <a:r>
              <a:rPr lang="fr-FR" dirty="0"/>
              <a:t>disque à patin est </a:t>
            </a:r>
            <a:r>
              <a:rPr lang="fr-FR" dirty="0" smtClean="0"/>
              <a:t>conçu </a:t>
            </a:r>
            <a:r>
              <a:rPr lang="fr-FR" dirty="0"/>
              <a:t>pour qu’il permette à </a:t>
            </a:r>
            <a:r>
              <a:rPr lang="fr-FR" dirty="0">
                <a:solidFill>
                  <a:schemeClr val="accent1"/>
                </a:solidFill>
              </a:rPr>
              <a:t>chaque patin</a:t>
            </a:r>
            <a:r>
              <a:rPr lang="fr-FR" dirty="0"/>
              <a:t> de </a:t>
            </a:r>
            <a:r>
              <a:rPr lang="fr-FR" b="1" i="1" dirty="0" smtClean="0"/>
              <a:t>se pencher </a:t>
            </a:r>
            <a:r>
              <a:rPr lang="fr-FR" dirty="0" smtClean="0"/>
              <a:t>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None/>
            </a:pPr>
            <a:r>
              <a:rPr lang="fr-FR" dirty="0">
                <a:solidFill>
                  <a:schemeClr val="bg1"/>
                </a:solidFill>
              </a:rPr>
              <a:t>Les pivots autour du patin </a:t>
            </a:r>
            <a:r>
              <a:rPr lang="fr-FR" dirty="0" smtClean="0">
                <a:solidFill>
                  <a:schemeClr val="bg1"/>
                </a:solidFill>
              </a:rPr>
              <a:t>guident </a:t>
            </a:r>
            <a:r>
              <a:rPr lang="fr-FR" dirty="0">
                <a:solidFill>
                  <a:schemeClr val="bg1"/>
                </a:solidFill>
              </a:rPr>
              <a:t>son déplacement qui est forcé indirectement par la rotation de l’arbre. L’arbre n’appuie pas directement aux </a:t>
            </a:r>
            <a:r>
              <a:rPr lang="fr-FR" dirty="0" smtClean="0">
                <a:solidFill>
                  <a:schemeClr val="bg1"/>
                </a:solidFill>
              </a:rPr>
              <a:t>patins. </a:t>
            </a:r>
            <a:r>
              <a:rPr lang="fr-FR" b="1" dirty="0">
                <a:solidFill>
                  <a:schemeClr val="bg1"/>
                </a:solidFill>
              </a:rPr>
              <a:t>Il met en mouvement l’huile </a:t>
            </a:r>
            <a:r>
              <a:rPr lang="fr-FR" b="1" dirty="0" smtClean="0">
                <a:solidFill>
                  <a:schemeClr val="bg1"/>
                </a:solidFill>
              </a:rPr>
              <a:t>qui force </a:t>
            </a:r>
            <a:r>
              <a:rPr lang="fr-FR" b="1" dirty="0">
                <a:solidFill>
                  <a:schemeClr val="bg1"/>
                </a:solidFill>
              </a:rPr>
              <a:t>leurs déplacements.</a:t>
            </a:r>
          </a:p>
          <a:p>
            <a:pPr marL="0" indent="0">
              <a:buNone/>
            </a:pPr>
            <a:endParaRPr lang="fr-FR" dirty="0"/>
          </a:p>
        </p:txBody>
      </p:sp>
      <p:sp>
        <p:nvSpPr>
          <p:cNvPr id="3" name="Date Placeholder 2"/>
          <p:cNvSpPr>
            <a:spLocks noGrp="1"/>
          </p:cNvSpPr>
          <p:nvPr>
            <p:ph type="dt" sz="half" idx="10"/>
          </p:nvPr>
        </p:nvSpPr>
        <p:spPr/>
        <p:txBody>
          <a:bodyPr/>
          <a:lstStyle/>
          <a:p>
            <a:fld id="{B576353E-80D8-46FD-8031-DFA0DE22B4DB}"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09382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22</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14" name="Group 13"/>
          <p:cNvGrpSpPr/>
          <p:nvPr/>
        </p:nvGrpSpPr>
        <p:grpSpPr>
          <a:xfrm rot="382836">
            <a:off x="8727589" y="2668214"/>
            <a:ext cx="770965" cy="510988"/>
            <a:chOff x="8704729" y="2689412"/>
            <a:chExt cx="770965" cy="510988"/>
          </a:xfrm>
          <a:solidFill>
            <a:srgbClr val="5B9BD5">
              <a:alpha val="78824"/>
            </a:srgbClr>
          </a:solidFill>
        </p:grpSpPr>
        <p:grpSp>
          <p:nvGrpSpPr>
            <p:cNvPr id="12" name="Group 11"/>
            <p:cNvGrpSpPr/>
            <p:nvPr/>
          </p:nvGrpSpPr>
          <p:grpSpPr>
            <a:xfrm>
              <a:off x="8713694" y="2689412"/>
              <a:ext cx="762000" cy="510988"/>
              <a:chOff x="8713694" y="2689412"/>
              <a:chExt cx="762000" cy="510988"/>
            </a:xfrm>
            <a:grpFill/>
          </p:grpSpPr>
          <p:sp>
            <p:nvSpPr>
              <p:cNvPr id="7" name="Freeform 6"/>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7"/>
                <a:endCxn id="8"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9098280" y="2278380"/>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98280" y="3179202"/>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23" name="Freeform 22"/>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382836">
            <a:off x="915162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382836">
            <a:off x="9060180" y="31457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sp>
        <p:nvSpPr>
          <p:cNvPr id="28" name="Rectangle 27"/>
          <p:cNvSpPr/>
          <p:nvPr/>
        </p:nvSpPr>
        <p:spPr>
          <a:xfrm>
            <a:off x="6377080" y="5362181"/>
            <a:ext cx="5714999" cy="646331"/>
          </a:xfrm>
          <a:prstGeom prst="rect">
            <a:avLst/>
          </a:prstGeom>
        </p:spPr>
        <p:txBody>
          <a:bodyPr wrap="square">
            <a:spAutoFit/>
          </a:bodyPr>
          <a:lstStyle/>
          <a:p>
            <a:r>
              <a:rPr lang="fr-FR" b="1" dirty="0" smtClean="0"/>
              <a:t>NOTE</a:t>
            </a:r>
            <a:r>
              <a:rPr lang="fr-FR" dirty="0" smtClean="0"/>
              <a:t> : l’arbre </a:t>
            </a:r>
            <a:r>
              <a:rPr lang="fr-FR" b="1" dirty="0" smtClean="0"/>
              <a:t>n’est pas visible </a:t>
            </a:r>
            <a:r>
              <a:rPr lang="fr-FR" dirty="0" smtClean="0"/>
              <a:t>sur cette figure, car il devrait être représenté en haut du patin</a:t>
            </a:r>
            <a:endParaRPr lang="en-US" dirty="0"/>
          </a:p>
        </p:txBody>
      </p:sp>
      <p:sp>
        <p:nvSpPr>
          <p:cNvPr id="29" name="Content Placeholder 2"/>
          <p:cNvSpPr txBox="1">
            <a:spLocks/>
          </p:cNvSpPr>
          <p:nvPr/>
        </p:nvSpPr>
        <p:spPr>
          <a:xfrm>
            <a:off x="838200" y="1825625"/>
            <a:ext cx="5347447" cy="46827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fr-FR" dirty="0" smtClean="0"/>
              <a:t>Le disque à patin est conçu pour qu’il permette à </a:t>
            </a:r>
            <a:r>
              <a:rPr lang="fr-FR" dirty="0" smtClean="0">
                <a:solidFill>
                  <a:schemeClr val="accent1"/>
                </a:solidFill>
              </a:rPr>
              <a:t>chaque patin</a:t>
            </a:r>
            <a:r>
              <a:rPr lang="fr-FR" dirty="0" smtClean="0"/>
              <a:t> de </a:t>
            </a:r>
            <a:r>
              <a:rPr lang="fr-FR" b="1" i="1" dirty="0" smtClean="0"/>
              <a:t>se pencher </a:t>
            </a:r>
            <a:r>
              <a:rPr lang="fr-FR" dirty="0" smtClean="0"/>
              <a:t>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Font typeface="Arial" panose="020B0604020202020204" pitchFamily="34" charset="0"/>
              <a:buNone/>
            </a:pPr>
            <a:r>
              <a:rPr lang="fr-FR" dirty="0" smtClean="0">
                <a:solidFill>
                  <a:schemeClr val="bg1"/>
                </a:solidFill>
              </a:rPr>
              <a:t>Les pivots autour du patin guident son déplacement qui est forcé indirectement par la rotation de l’arbre. L’arbre n’appuie pas directement aux patins. </a:t>
            </a:r>
            <a:r>
              <a:rPr lang="fr-FR" b="1" dirty="0" smtClean="0">
                <a:solidFill>
                  <a:schemeClr val="bg1"/>
                </a:solidFill>
              </a:rPr>
              <a:t>Il met en mouvement l’huile qui force leurs déplacements.</a:t>
            </a:r>
          </a:p>
          <a:p>
            <a:pPr marL="0" indent="0">
              <a:buFont typeface="Arial" panose="020B0604020202020204" pitchFamily="34" charset="0"/>
              <a:buNone/>
            </a:pPr>
            <a:endParaRPr lang="fr-FR" dirty="0"/>
          </a:p>
        </p:txBody>
      </p:sp>
      <p:sp>
        <p:nvSpPr>
          <p:cNvPr id="3" name="Date Placeholder 2"/>
          <p:cNvSpPr>
            <a:spLocks noGrp="1"/>
          </p:cNvSpPr>
          <p:nvPr>
            <p:ph type="dt" sz="half" idx="10"/>
          </p:nvPr>
        </p:nvSpPr>
        <p:spPr/>
        <p:txBody>
          <a:bodyPr/>
          <a:lstStyle/>
          <a:p>
            <a:fld id="{6FFBAC95-D049-4978-8B81-2F80978F75AC}"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627445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23</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14" name="Group 13"/>
          <p:cNvGrpSpPr/>
          <p:nvPr/>
        </p:nvGrpSpPr>
        <p:grpSpPr>
          <a:xfrm rot="382836">
            <a:off x="8727589" y="2668214"/>
            <a:ext cx="770965" cy="510988"/>
            <a:chOff x="8704729" y="2689412"/>
            <a:chExt cx="770965" cy="510988"/>
          </a:xfrm>
          <a:solidFill>
            <a:srgbClr val="5B9BD5">
              <a:alpha val="78824"/>
            </a:srgbClr>
          </a:solidFill>
        </p:grpSpPr>
        <p:grpSp>
          <p:nvGrpSpPr>
            <p:cNvPr id="12" name="Group 11"/>
            <p:cNvGrpSpPr/>
            <p:nvPr/>
          </p:nvGrpSpPr>
          <p:grpSpPr>
            <a:xfrm>
              <a:off x="8713694" y="2689412"/>
              <a:ext cx="762000" cy="510988"/>
              <a:chOff x="8713694" y="2689412"/>
              <a:chExt cx="762000" cy="510988"/>
            </a:xfrm>
            <a:grpFill/>
          </p:grpSpPr>
          <p:sp>
            <p:nvSpPr>
              <p:cNvPr id="7" name="Freeform 6"/>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7"/>
                <a:endCxn id="8"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9098280" y="2278380"/>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98280" y="3179202"/>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23" name="Freeform 22"/>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382836">
            <a:off x="915162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382836">
            <a:off x="9060180" y="31457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grpSp>
        <p:nvGrpSpPr>
          <p:cNvPr id="29" name="Group 28"/>
          <p:cNvGrpSpPr/>
          <p:nvPr/>
        </p:nvGrpSpPr>
        <p:grpSpPr>
          <a:xfrm>
            <a:off x="6621998" y="1970749"/>
            <a:ext cx="5124450" cy="2238375"/>
            <a:chOff x="6667500" y="2733675"/>
            <a:chExt cx="5124450" cy="2238375"/>
          </a:xfrm>
          <a:solidFill>
            <a:schemeClr val="accent1">
              <a:alpha val="45882"/>
            </a:schemeClr>
          </a:solidFill>
        </p:grpSpPr>
        <p:sp>
          <p:nvSpPr>
            <p:cNvPr id="11" name="Freeform 10"/>
            <p:cNvSpPr/>
            <p:nvPr/>
          </p:nvSpPr>
          <p:spPr>
            <a:xfrm>
              <a:off x="6667500" y="2733675"/>
              <a:ext cx="5124450" cy="2238375"/>
            </a:xfrm>
            <a:custGeom>
              <a:avLst/>
              <a:gdLst>
                <a:gd name="connsiteX0" fmla="*/ 0 w 5124450"/>
                <a:gd name="connsiteY0" fmla="*/ 1009650 h 2238375"/>
                <a:gd name="connsiteX1" fmla="*/ 85725 w 5124450"/>
                <a:gd name="connsiteY1" fmla="*/ 1647825 h 2238375"/>
                <a:gd name="connsiteX2" fmla="*/ 5048250 w 5124450"/>
                <a:gd name="connsiteY2" fmla="*/ 2238375 h 2238375"/>
                <a:gd name="connsiteX3" fmla="*/ 5124450 w 5124450"/>
                <a:gd name="connsiteY3" fmla="*/ 1562100 h 2238375"/>
                <a:gd name="connsiteX4" fmla="*/ 4895850 w 5124450"/>
                <a:gd name="connsiteY4" fmla="*/ 885825 h 2238375"/>
                <a:gd name="connsiteX5" fmla="*/ 4314825 w 5124450"/>
                <a:gd name="connsiteY5" fmla="*/ 419100 h 2238375"/>
                <a:gd name="connsiteX6" fmla="*/ 3705225 w 5124450"/>
                <a:gd name="connsiteY6" fmla="*/ 152400 h 2238375"/>
                <a:gd name="connsiteX7" fmla="*/ 2733675 w 5124450"/>
                <a:gd name="connsiteY7" fmla="*/ 0 h 2238375"/>
                <a:gd name="connsiteX8" fmla="*/ 1943100 w 5124450"/>
                <a:gd name="connsiteY8" fmla="*/ 57150 h 2238375"/>
                <a:gd name="connsiteX9" fmla="*/ 1304925 w 5124450"/>
                <a:gd name="connsiteY9" fmla="*/ 209550 h 2238375"/>
                <a:gd name="connsiteX10" fmla="*/ 904875 w 5124450"/>
                <a:gd name="connsiteY10" fmla="*/ 361950 h 2238375"/>
                <a:gd name="connsiteX11" fmla="*/ 361950 w 5124450"/>
                <a:gd name="connsiteY11" fmla="*/ 685800 h 2238375"/>
                <a:gd name="connsiteX12" fmla="*/ 0 w 5124450"/>
                <a:gd name="connsiteY12" fmla="*/ 1009650 h 223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24450" h="2238375">
                  <a:moveTo>
                    <a:pt x="0" y="1009650"/>
                  </a:moveTo>
                  <a:lnTo>
                    <a:pt x="85725" y="1647825"/>
                  </a:lnTo>
                  <a:lnTo>
                    <a:pt x="5048250" y="2238375"/>
                  </a:lnTo>
                  <a:lnTo>
                    <a:pt x="5124450" y="1562100"/>
                  </a:lnTo>
                  <a:lnTo>
                    <a:pt x="4895850" y="885825"/>
                  </a:lnTo>
                  <a:lnTo>
                    <a:pt x="4314825" y="419100"/>
                  </a:lnTo>
                  <a:lnTo>
                    <a:pt x="3705225" y="152400"/>
                  </a:lnTo>
                  <a:lnTo>
                    <a:pt x="2733675" y="0"/>
                  </a:lnTo>
                  <a:lnTo>
                    <a:pt x="1943100" y="57150"/>
                  </a:lnTo>
                  <a:lnTo>
                    <a:pt x="1304925" y="209550"/>
                  </a:lnTo>
                  <a:lnTo>
                    <a:pt x="904875" y="361950"/>
                  </a:lnTo>
                  <a:lnTo>
                    <a:pt x="361950" y="685800"/>
                  </a:lnTo>
                  <a:lnTo>
                    <a:pt x="0" y="100965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1" idx="0"/>
              <a:endCxn id="11" idx="3"/>
            </p:cNvCxnSpPr>
            <p:nvPr/>
          </p:nvCxnSpPr>
          <p:spPr>
            <a:xfrm>
              <a:off x="6667500" y="3743325"/>
              <a:ext cx="5124450" cy="552450"/>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a:xfrm>
            <a:off x="8254064" y="1303439"/>
            <a:ext cx="1943100" cy="542925"/>
          </a:xfrm>
          <a:custGeom>
            <a:avLst/>
            <a:gdLst>
              <a:gd name="connsiteX0" fmla="*/ 0 w 1943100"/>
              <a:gd name="connsiteY0" fmla="*/ 323850 h 542925"/>
              <a:gd name="connsiteX1" fmla="*/ 400050 w 1943100"/>
              <a:gd name="connsiteY1" fmla="*/ 123825 h 542925"/>
              <a:gd name="connsiteX2" fmla="*/ 876300 w 1943100"/>
              <a:gd name="connsiteY2" fmla="*/ 0 h 542925"/>
              <a:gd name="connsiteX3" fmla="*/ 1381125 w 1943100"/>
              <a:gd name="connsiteY3" fmla="*/ 66675 h 542925"/>
              <a:gd name="connsiteX4" fmla="*/ 1704975 w 1943100"/>
              <a:gd name="connsiteY4" fmla="*/ 200025 h 542925"/>
              <a:gd name="connsiteX5" fmla="*/ 1895475 w 1943100"/>
              <a:gd name="connsiteY5" fmla="*/ 352425 h 542925"/>
              <a:gd name="connsiteX6" fmla="*/ 1943100 w 1943100"/>
              <a:gd name="connsiteY6" fmla="*/ 542925 h 542925"/>
              <a:gd name="connsiteX7" fmla="*/ 0 w 1943100"/>
              <a:gd name="connsiteY7" fmla="*/ 3238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100" h="542925">
                <a:moveTo>
                  <a:pt x="0" y="323850"/>
                </a:moveTo>
                <a:lnTo>
                  <a:pt x="400050" y="123825"/>
                </a:lnTo>
                <a:lnTo>
                  <a:pt x="876300" y="0"/>
                </a:lnTo>
                <a:lnTo>
                  <a:pt x="1381125" y="66675"/>
                </a:lnTo>
                <a:lnTo>
                  <a:pt x="1704975" y="200025"/>
                </a:lnTo>
                <a:lnTo>
                  <a:pt x="1895475" y="352425"/>
                </a:lnTo>
                <a:lnTo>
                  <a:pt x="1943100" y="542925"/>
                </a:lnTo>
                <a:lnTo>
                  <a:pt x="0" y="32385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10206129" y="1820291"/>
            <a:ext cx="43462" cy="152733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68" name="Freeform 11267"/>
          <p:cNvSpPr/>
          <p:nvPr/>
        </p:nvSpPr>
        <p:spPr>
          <a:xfrm>
            <a:off x="8239125" y="1628775"/>
            <a:ext cx="2009775" cy="1733550"/>
          </a:xfrm>
          <a:custGeom>
            <a:avLst/>
            <a:gdLst>
              <a:gd name="connsiteX0" fmla="*/ 0 w 2009775"/>
              <a:gd name="connsiteY0" fmla="*/ 0 h 1733550"/>
              <a:gd name="connsiteX1" fmla="*/ 1971675 w 2009775"/>
              <a:gd name="connsiteY1" fmla="*/ 219075 h 1733550"/>
              <a:gd name="connsiteX2" fmla="*/ 2009775 w 2009775"/>
              <a:gd name="connsiteY2" fmla="*/ 1733550 h 1733550"/>
              <a:gd name="connsiteX3" fmla="*/ 66675 w 2009775"/>
              <a:gd name="connsiteY3" fmla="*/ 1514475 h 1733550"/>
              <a:gd name="connsiteX4" fmla="*/ 0 w 2009775"/>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75" h="1733550">
                <a:moveTo>
                  <a:pt x="0" y="0"/>
                </a:moveTo>
                <a:lnTo>
                  <a:pt x="1971675" y="219075"/>
                </a:lnTo>
                <a:lnTo>
                  <a:pt x="2009775" y="1733550"/>
                </a:lnTo>
                <a:lnTo>
                  <a:pt x="66675" y="1514475"/>
                </a:lnTo>
                <a:lnTo>
                  <a:pt x="0" y="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0" name="Straight Connector 11269"/>
          <p:cNvCxnSpPr/>
          <p:nvPr/>
        </p:nvCxnSpPr>
        <p:spPr>
          <a:xfrm>
            <a:off x="9129452" y="717176"/>
            <a:ext cx="176108" cy="4851200"/>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11272" name="Freeform 11271"/>
          <p:cNvSpPr/>
          <p:nvPr/>
        </p:nvSpPr>
        <p:spPr>
          <a:xfrm>
            <a:off x="8873570" y="1094910"/>
            <a:ext cx="534445" cy="246907"/>
          </a:xfrm>
          <a:custGeom>
            <a:avLst/>
            <a:gdLst>
              <a:gd name="connsiteX0" fmla="*/ 171450 w 534445"/>
              <a:gd name="connsiteY0" fmla="*/ 0 h 246907"/>
              <a:gd name="connsiteX1" fmla="*/ 0 w 534445"/>
              <a:gd name="connsiteY1" fmla="*/ 76200 h 246907"/>
              <a:gd name="connsiteX2" fmla="*/ 171450 w 534445"/>
              <a:gd name="connsiteY2" fmla="*/ 238125 h 246907"/>
              <a:gd name="connsiteX3" fmla="*/ 457200 w 534445"/>
              <a:gd name="connsiteY3" fmla="*/ 209550 h 246907"/>
              <a:gd name="connsiteX4" fmla="*/ 533400 w 534445"/>
              <a:gd name="connsiteY4" fmla="*/ 76200 h 246907"/>
              <a:gd name="connsiteX5" fmla="*/ 419100 w 534445"/>
              <a:gd name="connsiteY5" fmla="*/ 19050 h 24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445" h="246907">
                <a:moveTo>
                  <a:pt x="171450" y="0"/>
                </a:moveTo>
                <a:cubicBezTo>
                  <a:pt x="85725" y="18256"/>
                  <a:pt x="0" y="36513"/>
                  <a:pt x="0" y="76200"/>
                </a:cubicBezTo>
                <a:cubicBezTo>
                  <a:pt x="0" y="115887"/>
                  <a:pt x="95250" y="215900"/>
                  <a:pt x="171450" y="238125"/>
                </a:cubicBezTo>
                <a:cubicBezTo>
                  <a:pt x="247650" y="260350"/>
                  <a:pt x="396875" y="236537"/>
                  <a:pt x="457200" y="209550"/>
                </a:cubicBezTo>
                <a:cubicBezTo>
                  <a:pt x="517525" y="182563"/>
                  <a:pt x="539750" y="107950"/>
                  <a:pt x="533400" y="76200"/>
                </a:cubicBezTo>
                <a:cubicBezTo>
                  <a:pt x="527050" y="44450"/>
                  <a:pt x="430213" y="33338"/>
                  <a:pt x="419100" y="190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TextBox 11272"/>
          <p:cNvSpPr txBox="1"/>
          <p:nvPr/>
        </p:nvSpPr>
        <p:spPr>
          <a:xfrm>
            <a:off x="9620250" y="894467"/>
            <a:ext cx="1562100" cy="646331"/>
          </a:xfrm>
          <a:prstGeom prst="rect">
            <a:avLst/>
          </a:prstGeom>
          <a:noFill/>
        </p:spPr>
        <p:txBody>
          <a:bodyPr wrap="square" rtlCol="0">
            <a:spAutoFit/>
          </a:bodyPr>
          <a:lstStyle/>
          <a:p>
            <a:r>
              <a:rPr lang="fr-FR" dirty="0" smtClean="0">
                <a:solidFill>
                  <a:schemeClr val="accent5"/>
                </a:solidFill>
              </a:rPr>
              <a:t>Rotation de l’arbre</a:t>
            </a:r>
            <a:endParaRPr lang="en-US" dirty="0">
              <a:solidFill>
                <a:schemeClr val="accent5"/>
              </a:solidFill>
            </a:endParaRPr>
          </a:p>
        </p:txBody>
      </p:sp>
      <p:sp>
        <p:nvSpPr>
          <p:cNvPr id="44" name="Content Placeholder 2"/>
          <p:cNvSpPr txBox="1">
            <a:spLocks/>
          </p:cNvSpPr>
          <p:nvPr/>
        </p:nvSpPr>
        <p:spPr>
          <a:xfrm>
            <a:off x="838200" y="1825625"/>
            <a:ext cx="5347447" cy="46827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fr-FR" dirty="0" smtClean="0"/>
              <a:t>Le disque à patin est conçu pour qu’il permette à </a:t>
            </a:r>
            <a:r>
              <a:rPr lang="fr-FR" dirty="0" smtClean="0">
                <a:solidFill>
                  <a:schemeClr val="accent1"/>
                </a:solidFill>
              </a:rPr>
              <a:t>chaque patin</a:t>
            </a:r>
            <a:r>
              <a:rPr lang="fr-FR" dirty="0" smtClean="0"/>
              <a:t> de </a:t>
            </a:r>
            <a:r>
              <a:rPr lang="fr-FR" b="1" i="1" dirty="0" smtClean="0"/>
              <a:t>se pencher </a:t>
            </a:r>
            <a:r>
              <a:rPr lang="fr-FR" dirty="0" smtClean="0"/>
              <a:t>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Font typeface="Arial" panose="020B0604020202020204" pitchFamily="34" charset="0"/>
              <a:buNone/>
            </a:pPr>
            <a:r>
              <a:rPr lang="fr-FR" dirty="0" smtClean="0">
                <a:solidFill>
                  <a:schemeClr val="bg1"/>
                </a:solidFill>
              </a:rPr>
              <a:t>Les pivots autour du patin guident son déplacement qui est forcé indirectement par la rotation de l’arbre. L’arbre n’appuie pas directement aux patins. </a:t>
            </a:r>
            <a:r>
              <a:rPr lang="fr-FR" b="1" dirty="0" smtClean="0">
                <a:solidFill>
                  <a:schemeClr val="bg1"/>
                </a:solidFill>
              </a:rPr>
              <a:t>Il met en mouvement l’huile qui force leurs déplacements.</a:t>
            </a:r>
          </a:p>
          <a:p>
            <a:pPr marL="0" indent="0">
              <a:buFont typeface="Arial" panose="020B0604020202020204" pitchFamily="34" charset="0"/>
              <a:buNone/>
            </a:pPr>
            <a:endParaRPr lang="fr-FR" dirty="0"/>
          </a:p>
        </p:txBody>
      </p:sp>
      <p:sp>
        <p:nvSpPr>
          <p:cNvPr id="48" name="Freeform 47"/>
          <p:cNvSpPr/>
          <p:nvPr/>
        </p:nvSpPr>
        <p:spPr>
          <a:xfrm>
            <a:off x="8351211" y="3817277"/>
            <a:ext cx="1952244" cy="1733550"/>
          </a:xfrm>
          <a:custGeom>
            <a:avLst/>
            <a:gdLst>
              <a:gd name="connsiteX0" fmla="*/ 0 w 2009775"/>
              <a:gd name="connsiteY0" fmla="*/ 0 h 1733550"/>
              <a:gd name="connsiteX1" fmla="*/ 1971675 w 2009775"/>
              <a:gd name="connsiteY1" fmla="*/ 219075 h 1733550"/>
              <a:gd name="connsiteX2" fmla="*/ 2009775 w 2009775"/>
              <a:gd name="connsiteY2" fmla="*/ 1733550 h 1733550"/>
              <a:gd name="connsiteX3" fmla="*/ 66675 w 2009775"/>
              <a:gd name="connsiteY3" fmla="*/ 1514475 h 1733550"/>
              <a:gd name="connsiteX4" fmla="*/ 0 w 2009775"/>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75" h="1733550">
                <a:moveTo>
                  <a:pt x="0" y="0"/>
                </a:moveTo>
                <a:lnTo>
                  <a:pt x="1971675" y="219075"/>
                </a:lnTo>
                <a:lnTo>
                  <a:pt x="2009775" y="1733550"/>
                </a:lnTo>
                <a:lnTo>
                  <a:pt x="66675" y="1514475"/>
                </a:lnTo>
                <a:lnTo>
                  <a:pt x="0" y="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377080" y="5568376"/>
            <a:ext cx="5714999" cy="646331"/>
          </a:xfrm>
          <a:prstGeom prst="rect">
            <a:avLst/>
          </a:prstGeom>
        </p:spPr>
        <p:txBody>
          <a:bodyPr wrap="square">
            <a:spAutoFit/>
          </a:bodyPr>
          <a:lstStyle/>
          <a:p>
            <a:r>
              <a:rPr lang="fr-FR" b="1" dirty="0" smtClean="0"/>
              <a:t>NOTE</a:t>
            </a:r>
            <a:r>
              <a:rPr lang="fr-FR" dirty="0" smtClean="0"/>
              <a:t> : l’arbre </a:t>
            </a:r>
            <a:r>
              <a:rPr lang="fr-FR" b="1" dirty="0" smtClean="0"/>
              <a:t>n’est pas visible </a:t>
            </a:r>
            <a:r>
              <a:rPr lang="fr-FR" dirty="0" smtClean="0"/>
              <a:t>sur cette figure, car il devrait être représenté en haut du patin, comme indiqué ici.</a:t>
            </a:r>
            <a:endParaRPr lang="en-US" dirty="0"/>
          </a:p>
        </p:txBody>
      </p:sp>
      <p:sp>
        <p:nvSpPr>
          <p:cNvPr id="3" name="Date Placeholder 2"/>
          <p:cNvSpPr>
            <a:spLocks noGrp="1"/>
          </p:cNvSpPr>
          <p:nvPr>
            <p:ph type="dt" sz="half" idx="10"/>
          </p:nvPr>
        </p:nvSpPr>
        <p:spPr/>
        <p:txBody>
          <a:bodyPr/>
          <a:lstStyle/>
          <a:p>
            <a:fld id="{A773094B-D2C9-40F0-8E16-C60EACC5AB99}"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207178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24</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14" name="Group 13"/>
          <p:cNvGrpSpPr/>
          <p:nvPr/>
        </p:nvGrpSpPr>
        <p:grpSpPr>
          <a:xfrm rot="382836">
            <a:off x="8727589" y="2668214"/>
            <a:ext cx="770965" cy="510988"/>
            <a:chOff x="8704729" y="2689412"/>
            <a:chExt cx="770965" cy="510988"/>
          </a:xfrm>
          <a:solidFill>
            <a:srgbClr val="5B9BD5">
              <a:alpha val="78824"/>
            </a:srgbClr>
          </a:solidFill>
        </p:grpSpPr>
        <p:grpSp>
          <p:nvGrpSpPr>
            <p:cNvPr id="12" name="Group 11"/>
            <p:cNvGrpSpPr/>
            <p:nvPr/>
          </p:nvGrpSpPr>
          <p:grpSpPr>
            <a:xfrm>
              <a:off x="8713694" y="2689412"/>
              <a:ext cx="762000" cy="510988"/>
              <a:chOff x="8713694" y="2689412"/>
              <a:chExt cx="762000" cy="510988"/>
            </a:xfrm>
            <a:grpFill/>
          </p:grpSpPr>
          <p:sp>
            <p:nvSpPr>
              <p:cNvPr id="7" name="Freeform 6"/>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7"/>
                <a:endCxn id="8"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9098280" y="2278380"/>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98280" y="3179202"/>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23" name="Freeform 22"/>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382836">
            <a:off x="915162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382836">
            <a:off x="9060180" y="31457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sp>
        <p:nvSpPr>
          <p:cNvPr id="28" name="Rectangle 27"/>
          <p:cNvSpPr/>
          <p:nvPr/>
        </p:nvSpPr>
        <p:spPr>
          <a:xfrm>
            <a:off x="6377080" y="5568376"/>
            <a:ext cx="5714999" cy="646331"/>
          </a:xfrm>
          <a:prstGeom prst="rect">
            <a:avLst/>
          </a:prstGeom>
        </p:spPr>
        <p:txBody>
          <a:bodyPr wrap="square">
            <a:spAutoFit/>
          </a:bodyPr>
          <a:lstStyle/>
          <a:p>
            <a:r>
              <a:rPr lang="fr-FR" b="1" dirty="0" smtClean="0"/>
              <a:t>NOTE</a:t>
            </a:r>
            <a:r>
              <a:rPr lang="fr-FR" dirty="0" smtClean="0"/>
              <a:t> : l’arbre </a:t>
            </a:r>
            <a:r>
              <a:rPr lang="fr-FR" b="1" dirty="0" smtClean="0"/>
              <a:t>n’est pas visible </a:t>
            </a:r>
            <a:r>
              <a:rPr lang="fr-FR" dirty="0" smtClean="0"/>
              <a:t>sur cette figure, car il devrait être représenté en haut du patin, comme indiqué ici.</a:t>
            </a:r>
            <a:endParaRPr lang="en-US" dirty="0"/>
          </a:p>
        </p:txBody>
      </p:sp>
      <p:grpSp>
        <p:nvGrpSpPr>
          <p:cNvPr id="29" name="Group 28"/>
          <p:cNvGrpSpPr/>
          <p:nvPr/>
        </p:nvGrpSpPr>
        <p:grpSpPr>
          <a:xfrm>
            <a:off x="6621998" y="1970749"/>
            <a:ext cx="5124450" cy="2238375"/>
            <a:chOff x="6667500" y="2733675"/>
            <a:chExt cx="5124450" cy="2238375"/>
          </a:xfrm>
          <a:solidFill>
            <a:schemeClr val="accent1">
              <a:alpha val="45882"/>
            </a:schemeClr>
          </a:solidFill>
        </p:grpSpPr>
        <p:sp>
          <p:nvSpPr>
            <p:cNvPr id="11" name="Freeform 10"/>
            <p:cNvSpPr/>
            <p:nvPr/>
          </p:nvSpPr>
          <p:spPr>
            <a:xfrm>
              <a:off x="6667500" y="2733675"/>
              <a:ext cx="5124450" cy="2238375"/>
            </a:xfrm>
            <a:custGeom>
              <a:avLst/>
              <a:gdLst>
                <a:gd name="connsiteX0" fmla="*/ 0 w 5124450"/>
                <a:gd name="connsiteY0" fmla="*/ 1009650 h 2238375"/>
                <a:gd name="connsiteX1" fmla="*/ 85725 w 5124450"/>
                <a:gd name="connsiteY1" fmla="*/ 1647825 h 2238375"/>
                <a:gd name="connsiteX2" fmla="*/ 5048250 w 5124450"/>
                <a:gd name="connsiteY2" fmla="*/ 2238375 h 2238375"/>
                <a:gd name="connsiteX3" fmla="*/ 5124450 w 5124450"/>
                <a:gd name="connsiteY3" fmla="*/ 1562100 h 2238375"/>
                <a:gd name="connsiteX4" fmla="*/ 4895850 w 5124450"/>
                <a:gd name="connsiteY4" fmla="*/ 885825 h 2238375"/>
                <a:gd name="connsiteX5" fmla="*/ 4314825 w 5124450"/>
                <a:gd name="connsiteY5" fmla="*/ 419100 h 2238375"/>
                <a:gd name="connsiteX6" fmla="*/ 3705225 w 5124450"/>
                <a:gd name="connsiteY6" fmla="*/ 152400 h 2238375"/>
                <a:gd name="connsiteX7" fmla="*/ 2733675 w 5124450"/>
                <a:gd name="connsiteY7" fmla="*/ 0 h 2238375"/>
                <a:gd name="connsiteX8" fmla="*/ 1943100 w 5124450"/>
                <a:gd name="connsiteY8" fmla="*/ 57150 h 2238375"/>
                <a:gd name="connsiteX9" fmla="*/ 1304925 w 5124450"/>
                <a:gd name="connsiteY9" fmla="*/ 209550 h 2238375"/>
                <a:gd name="connsiteX10" fmla="*/ 904875 w 5124450"/>
                <a:gd name="connsiteY10" fmla="*/ 361950 h 2238375"/>
                <a:gd name="connsiteX11" fmla="*/ 361950 w 5124450"/>
                <a:gd name="connsiteY11" fmla="*/ 685800 h 2238375"/>
                <a:gd name="connsiteX12" fmla="*/ 0 w 5124450"/>
                <a:gd name="connsiteY12" fmla="*/ 1009650 h 223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24450" h="2238375">
                  <a:moveTo>
                    <a:pt x="0" y="1009650"/>
                  </a:moveTo>
                  <a:lnTo>
                    <a:pt x="85725" y="1647825"/>
                  </a:lnTo>
                  <a:lnTo>
                    <a:pt x="5048250" y="2238375"/>
                  </a:lnTo>
                  <a:lnTo>
                    <a:pt x="5124450" y="1562100"/>
                  </a:lnTo>
                  <a:lnTo>
                    <a:pt x="4895850" y="885825"/>
                  </a:lnTo>
                  <a:lnTo>
                    <a:pt x="4314825" y="419100"/>
                  </a:lnTo>
                  <a:lnTo>
                    <a:pt x="3705225" y="152400"/>
                  </a:lnTo>
                  <a:lnTo>
                    <a:pt x="2733675" y="0"/>
                  </a:lnTo>
                  <a:lnTo>
                    <a:pt x="1943100" y="57150"/>
                  </a:lnTo>
                  <a:lnTo>
                    <a:pt x="1304925" y="209550"/>
                  </a:lnTo>
                  <a:lnTo>
                    <a:pt x="904875" y="361950"/>
                  </a:lnTo>
                  <a:lnTo>
                    <a:pt x="361950" y="685800"/>
                  </a:lnTo>
                  <a:lnTo>
                    <a:pt x="0" y="100965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1" idx="0"/>
              <a:endCxn id="11" idx="3"/>
            </p:cNvCxnSpPr>
            <p:nvPr/>
          </p:nvCxnSpPr>
          <p:spPr>
            <a:xfrm>
              <a:off x="6667500" y="3743325"/>
              <a:ext cx="5124450" cy="552450"/>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a:off x="10206129" y="1820291"/>
            <a:ext cx="43462" cy="152733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68" name="Freeform 11267"/>
          <p:cNvSpPr/>
          <p:nvPr/>
        </p:nvSpPr>
        <p:spPr>
          <a:xfrm>
            <a:off x="8239125" y="1628775"/>
            <a:ext cx="2009775" cy="1733550"/>
          </a:xfrm>
          <a:custGeom>
            <a:avLst/>
            <a:gdLst>
              <a:gd name="connsiteX0" fmla="*/ 0 w 2009775"/>
              <a:gd name="connsiteY0" fmla="*/ 0 h 1733550"/>
              <a:gd name="connsiteX1" fmla="*/ 1971675 w 2009775"/>
              <a:gd name="connsiteY1" fmla="*/ 219075 h 1733550"/>
              <a:gd name="connsiteX2" fmla="*/ 2009775 w 2009775"/>
              <a:gd name="connsiteY2" fmla="*/ 1733550 h 1733550"/>
              <a:gd name="connsiteX3" fmla="*/ 66675 w 2009775"/>
              <a:gd name="connsiteY3" fmla="*/ 1514475 h 1733550"/>
              <a:gd name="connsiteX4" fmla="*/ 0 w 2009775"/>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75" h="1733550">
                <a:moveTo>
                  <a:pt x="0" y="0"/>
                </a:moveTo>
                <a:lnTo>
                  <a:pt x="1971675" y="219075"/>
                </a:lnTo>
                <a:lnTo>
                  <a:pt x="2009775" y="1733550"/>
                </a:lnTo>
                <a:lnTo>
                  <a:pt x="66675" y="1514475"/>
                </a:lnTo>
                <a:lnTo>
                  <a:pt x="0" y="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TextBox 11272"/>
          <p:cNvSpPr txBox="1"/>
          <p:nvPr/>
        </p:nvSpPr>
        <p:spPr>
          <a:xfrm>
            <a:off x="9620250" y="894467"/>
            <a:ext cx="1562100" cy="646331"/>
          </a:xfrm>
          <a:prstGeom prst="rect">
            <a:avLst/>
          </a:prstGeom>
          <a:noFill/>
        </p:spPr>
        <p:txBody>
          <a:bodyPr wrap="square" rtlCol="0">
            <a:spAutoFit/>
          </a:bodyPr>
          <a:lstStyle/>
          <a:p>
            <a:r>
              <a:rPr lang="fr-FR" dirty="0" smtClean="0">
                <a:solidFill>
                  <a:schemeClr val="accent5"/>
                </a:solidFill>
              </a:rPr>
              <a:t>Rotation de l’arbre</a:t>
            </a:r>
            <a:endParaRPr lang="en-US" dirty="0">
              <a:solidFill>
                <a:schemeClr val="accent5"/>
              </a:solidFill>
            </a:endParaRPr>
          </a:p>
        </p:txBody>
      </p:sp>
      <p:sp>
        <p:nvSpPr>
          <p:cNvPr id="44" name="Content Placeholder 2"/>
          <p:cNvSpPr txBox="1">
            <a:spLocks/>
          </p:cNvSpPr>
          <p:nvPr/>
        </p:nvSpPr>
        <p:spPr>
          <a:xfrm>
            <a:off x="838200" y="1825625"/>
            <a:ext cx="5347447" cy="46827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fr-FR" dirty="0" smtClean="0"/>
              <a:t>Le disque à patin est conçu pour qu’il permette à </a:t>
            </a:r>
            <a:r>
              <a:rPr lang="fr-FR" dirty="0" smtClean="0">
                <a:solidFill>
                  <a:schemeClr val="accent1"/>
                </a:solidFill>
              </a:rPr>
              <a:t>chaque patin</a:t>
            </a:r>
            <a:r>
              <a:rPr lang="fr-FR" dirty="0" smtClean="0"/>
              <a:t> de </a:t>
            </a:r>
            <a:r>
              <a:rPr lang="fr-FR" b="1" i="1" dirty="0" smtClean="0"/>
              <a:t>se pencher </a:t>
            </a:r>
            <a:r>
              <a:rPr lang="fr-FR" dirty="0" smtClean="0"/>
              <a:t>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Font typeface="Arial" panose="020B0604020202020204" pitchFamily="34" charset="0"/>
              <a:buNone/>
            </a:pPr>
            <a:r>
              <a:rPr lang="fr-FR" dirty="0" smtClean="0">
                <a:solidFill>
                  <a:schemeClr val="bg1"/>
                </a:solidFill>
              </a:rPr>
              <a:t>Les pivots autour du patin guident son déplacement qui est forcé indirectement par la rotation de l’arbre. L’arbre n’appuie pas directement aux patins. </a:t>
            </a:r>
            <a:r>
              <a:rPr lang="fr-FR" b="1" dirty="0" smtClean="0">
                <a:solidFill>
                  <a:schemeClr val="bg1"/>
                </a:solidFill>
              </a:rPr>
              <a:t>Il met en mouvement l’huile qui force leurs déplacements.</a:t>
            </a:r>
          </a:p>
          <a:p>
            <a:pPr marL="0" indent="0">
              <a:buFont typeface="Arial" panose="020B0604020202020204" pitchFamily="34" charset="0"/>
              <a:buNone/>
            </a:pPr>
            <a:endParaRPr lang="fr-FR" dirty="0"/>
          </a:p>
        </p:txBody>
      </p:sp>
      <p:cxnSp>
        <p:nvCxnSpPr>
          <p:cNvPr id="11276" name="Straight Arrow Connector 11275"/>
          <p:cNvCxnSpPr/>
          <p:nvPr/>
        </p:nvCxnSpPr>
        <p:spPr>
          <a:xfrm flipH="1">
            <a:off x="5074024" y="3220460"/>
            <a:ext cx="1873623" cy="2561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77" name="TextBox 11276"/>
          <p:cNvSpPr txBox="1"/>
          <p:nvPr/>
        </p:nvSpPr>
        <p:spPr>
          <a:xfrm>
            <a:off x="3803000" y="5782235"/>
            <a:ext cx="2396749" cy="923330"/>
          </a:xfrm>
          <a:prstGeom prst="rect">
            <a:avLst/>
          </a:prstGeom>
          <a:noFill/>
          <a:ln>
            <a:solidFill>
              <a:srgbClr val="FF0000"/>
            </a:solidFill>
          </a:ln>
        </p:spPr>
        <p:txBody>
          <a:bodyPr wrap="square" rtlCol="0">
            <a:spAutoFit/>
          </a:bodyPr>
          <a:lstStyle/>
          <a:p>
            <a:pPr algn="ctr"/>
            <a:r>
              <a:rPr lang="fr-FR" dirty="0" smtClean="0">
                <a:solidFill>
                  <a:srgbClr val="FF0000"/>
                </a:solidFill>
              </a:rPr>
              <a:t>Cette partie de l’arbre est appelée collet de butée ou grain mobile</a:t>
            </a:r>
            <a:endParaRPr lang="en-US" dirty="0">
              <a:solidFill>
                <a:srgbClr val="FF0000"/>
              </a:solidFill>
            </a:endParaRPr>
          </a:p>
        </p:txBody>
      </p:sp>
      <p:sp>
        <p:nvSpPr>
          <p:cNvPr id="37" name="Freeform 36"/>
          <p:cNvSpPr/>
          <p:nvPr/>
        </p:nvSpPr>
        <p:spPr>
          <a:xfrm>
            <a:off x="8254064" y="1303439"/>
            <a:ext cx="1943100" cy="542925"/>
          </a:xfrm>
          <a:custGeom>
            <a:avLst/>
            <a:gdLst>
              <a:gd name="connsiteX0" fmla="*/ 0 w 1943100"/>
              <a:gd name="connsiteY0" fmla="*/ 323850 h 542925"/>
              <a:gd name="connsiteX1" fmla="*/ 400050 w 1943100"/>
              <a:gd name="connsiteY1" fmla="*/ 123825 h 542925"/>
              <a:gd name="connsiteX2" fmla="*/ 876300 w 1943100"/>
              <a:gd name="connsiteY2" fmla="*/ 0 h 542925"/>
              <a:gd name="connsiteX3" fmla="*/ 1381125 w 1943100"/>
              <a:gd name="connsiteY3" fmla="*/ 66675 h 542925"/>
              <a:gd name="connsiteX4" fmla="*/ 1704975 w 1943100"/>
              <a:gd name="connsiteY4" fmla="*/ 200025 h 542925"/>
              <a:gd name="connsiteX5" fmla="*/ 1895475 w 1943100"/>
              <a:gd name="connsiteY5" fmla="*/ 352425 h 542925"/>
              <a:gd name="connsiteX6" fmla="*/ 1943100 w 1943100"/>
              <a:gd name="connsiteY6" fmla="*/ 542925 h 542925"/>
              <a:gd name="connsiteX7" fmla="*/ 0 w 1943100"/>
              <a:gd name="connsiteY7" fmla="*/ 3238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100" h="542925">
                <a:moveTo>
                  <a:pt x="0" y="323850"/>
                </a:moveTo>
                <a:lnTo>
                  <a:pt x="400050" y="123825"/>
                </a:lnTo>
                <a:lnTo>
                  <a:pt x="876300" y="0"/>
                </a:lnTo>
                <a:lnTo>
                  <a:pt x="1381125" y="66675"/>
                </a:lnTo>
                <a:lnTo>
                  <a:pt x="1704975" y="200025"/>
                </a:lnTo>
                <a:lnTo>
                  <a:pt x="1895475" y="352425"/>
                </a:lnTo>
                <a:lnTo>
                  <a:pt x="1943100" y="542925"/>
                </a:lnTo>
                <a:lnTo>
                  <a:pt x="0" y="32385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8351211" y="3817277"/>
            <a:ext cx="1952244" cy="1733550"/>
          </a:xfrm>
          <a:custGeom>
            <a:avLst/>
            <a:gdLst>
              <a:gd name="connsiteX0" fmla="*/ 0 w 2009775"/>
              <a:gd name="connsiteY0" fmla="*/ 0 h 1733550"/>
              <a:gd name="connsiteX1" fmla="*/ 1971675 w 2009775"/>
              <a:gd name="connsiteY1" fmla="*/ 219075 h 1733550"/>
              <a:gd name="connsiteX2" fmla="*/ 2009775 w 2009775"/>
              <a:gd name="connsiteY2" fmla="*/ 1733550 h 1733550"/>
              <a:gd name="connsiteX3" fmla="*/ 66675 w 2009775"/>
              <a:gd name="connsiteY3" fmla="*/ 1514475 h 1733550"/>
              <a:gd name="connsiteX4" fmla="*/ 0 w 2009775"/>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775" h="1733550">
                <a:moveTo>
                  <a:pt x="0" y="0"/>
                </a:moveTo>
                <a:lnTo>
                  <a:pt x="1971675" y="219075"/>
                </a:lnTo>
                <a:lnTo>
                  <a:pt x="2009775" y="1733550"/>
                </a:lnTo>
                <a:lnTo>
                  <a:pt x="66675" y="1514475"/>
                </a:lnTo>
                <a:lnTo>
                  <a:pt x="0" y="0"/>
                </a:lnTo>
                <a:close/>
              </a:path>
            </a:pathLst>
          </a:custGeom>
          <a:solidFill>
            <a:srgbClr val="5B9BD5">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9129452" y="717176"/>
            <a:ext cx="176108" cy="4851200"/>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8873570" y="1094910"/>
            <a:ext cx="534445" cy="246907"/>
          </a:xfrm>
          <a:custGeom>
            <a:avLst/>
            <a:gdLst>
              <a:gd name="connsiteX0" fmla="*/ 171450 w 534445"/>
              <a:gd name="connsiteY0" fmla="*/ 0 h 246907"/>
              <a:gd name="connsiteX1" fmla="*/ 0 w 534445"/>
              <a:gd name="connsiteY1" fmla="*/ 76200 h 246907"/>
              <a:gd name="connsiteX2" fmla="*/ 171450 w 534445"/>
              <a:gd name="connsiteY2" fmla="*/ 238125 h 246907"/>
              <a:gd name="connsiteX3" fmla="*/ 457200 w 534445"/>
              <a:gd name="connsiteY3" fmla="*/ 209550 h 246907"/>
              <a:gd name="connsiteX4" fmla="*/ 533400 w 534445"/>
              <a:gd name="connsiteY4" fmla="*/ 76200 h 246907"/>
              <a:gd name="connsiteX5" fmla="*/ 419100 w 534445"/>
              <a:gd name="connsiteY5" fmla="*/ 19050 h 24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445" h="246907">
                <a:moveTo>
                  <a:pt x="171450" y="0"/>
                </a:moveTo>
                <a:cubicBezTo>
                  <a:pt x="85725" y="18256"/>
                  <a:pt x="0" y="36513"/>
                  <a:pt x="0" y="76200"/>
                </a:cubicBezTo>
                <a:cubicBezTo>
                  <a:pt x="0" y="115887"/>
                  <a:pt x="95250" y="215900"/>
                  <a:pt x="171450" y="238125"/>
                </a:cubicBezTo>
                <a:cubicBezTo>
                  <a:pt x="247650" y="260350"/>
                  <a:pt x="396875" y="236537"/>
                  <a:pt x="457200" y="209550"/>
                </a:cubicBezTo>
                <a:cubicBezTo>
                  <a:pt x="517525" y="182563"/>
                  <a:pt x="539750" y="107950"/>
                  <a:pt x="533400" y="76200"/>
                </a:cubicBezTo>
                <a:cubicBezTo>
                  <a:pt x="527050" y="44450"/>
                  <a:pt x="430213" y="33338"/>
                  <a:pt x="419100" y="190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CC737C80-E939-4E6F-8510-F00E30A4FC70}"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034647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38200" y="1825625"/>
            <a:ext cx="5347447" cy="4682752"/>
          </a:xfrm>
        </p:spPr>
        <p:txBody>
          <a:bodyPr>
            <a:normAutofit fontScale="77500" lnSpcReduction="20000"/>
          </a:bodyPr>
          <a:lstStyle/>
          <a:p>
            <a:pPr marL="0" indent="0">
              <a:lnSpc>
                <a:spcPct val="150000"/>
              </a:lnSpc>
              <a:buNone/>
            </a:pPr>
            <a:r>
              <a:rPr lang="fr-FR" dirty="0" smtClean="0"/>
              <a:t>Le </a:t>
            </a:r>
            <a:r>
              <a:rPr lang="fr-FR" dirty="0"/>
              <a:t>disque à patin est </a:t>
            </a:r>
            <a:r>
              <a:rPr lang="fr-FR" dirty="0" smtClean="0"/>
              <a:t>conçu </a:t>
            </a:r>
            <a:r>
              <a:rPr lang="fr-FR" dirty="0"/>
              <a:t>pour qu’il permette à </a:t>
            </a:r>
            <a:r>
              <a:rPr lang="fr-FR" dirty="0">
                <a:solidFill>
                  <a:schemeClr val="accent1"/>
                </a:solidFill>
              </a:rPr>
              <a:t>chaque patin</a:t>
            </a:r>
            <a:r>
              <a:rPr lang="fr-FR" dirty="0"/>
              <a:t> de </a:t>
            </a:r>
            <a:r>
              <a:rPr lang="fr-FR" b="1" i="1" dirty="0" smtClean="0"/>
              <a:t>se pencher</a:t>
            </a:r>
            <a:r>
              <a:rPr lang="fr-FR" dirty="0" smtClean="0"/>
              <a:t> pendant la rotation de l’arbre (le disque à patin est </a:t>
            </a:r>
            <a:r>
              <a:rPr lang="fr-FR" b="1" i="1" dirty="0" smtClean="0">
                <a:effectLst>
                  <a:outerShdw blurRad="38100" dist="38100" dir="2700000" algn="tl">
                    <a:srgbClr val="000000">
                      <a:alpha val="43137"/>
                    </a:srgbClr>
                  </a:outerShdw>
                </a:effectLst>
              </a:rPr>
              <a:t>immobile</a:t>
            </a:r>
            <a:r>
              <a:rPr lang="fr-FR" dirty="0" smtClean="0"/>
              <a:t>).</a:t>
            </a:r>
          </a:p>
          <a:p>
            <a:pPr marL="0" indent="0">
              <a:lnSpc>
                <a:spcPct val="150000"/>
              </a:lnSpc>
              <a:buNone/>
            </a:pPr>
            <a:r>
              <a:rPr lang="fr-FR" dirty="0"/>
              <a:t>Les pivots autour du patin </a:t>
            </a:r>
            <a:r>
              <a:rPr lang="fr-FR" dirty="0" smtClean="0"/>
              <a:t>guident </a:t>
            </a:r>
            <a:r>
              <a:rPr lang="fr-FR" dirty="0"/>
              <a:t>son déplacement qui est forcé indirectement par la rotation de l’arbre. L’arbre n’appuie pas directement </a:t>
            </a:r>
            <a:r>
              <a:rPr lang="fr-FR" dirty="0" smtClean="0"/>
              <a:t>sur les patins. </a:t>
            </a:r>
            <a:r>
              <a:rPr lang="fr-FR" b="1" dirty="0"/>
              <a:t>Il met en mouvement l’huile </a:t>
            </a:r>
            <a:r>
              <a:rPr lang="fr-FR" b="1" dirty="0" smtClean="0"/>
              <a:t>qui force </a:t>
            </a:r>
            <a:r>
              <a:rPr lang="fr-FR" b="1" dirty="0"/>
              <a:t>leurs déplacements.</a:t>
            </a:r>
          </a:p>
          <a:p>
            <a:pPr marL="0" indent="0">
              <a:buNone/>
            </a:pPr>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25</a:t>
            </a:fld>
            <a:endParaRPr lang="en-US"/>
          </a:p>
        </p:txBody>
      </p:sp>
      <p:pic>
        <p:nvPicPr>
          <p:cNvPr id="11266" name="Picture 2" descr="Image result for thrust pad bearing drawing"/>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27254"/>
          <a:stretch/>
        </p:blipFill>
        <p:spPr bwMode="auto">
          <a:xfrm>
            <a:off x="6377081" y="2510118"/>
            <a:ext cx="5715000" cy="256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77081" y="2169459"/>
            <a:ext cx="5715000" cy="3209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77081" y="1801154"/>
            <a:ext cx="5714999" cy="369332"/>
          </a:xfrm>
          <a:prstGeom prst="rect">
            <a:avLst/>
          </a:prstGeom>
          <a:noFill/>
          <a:ln>
            <a:solidFill>
              <a:schemeClr val="accent1"/>
            </a:solidFill>
          </a:ln>
        </p:spPr>
        <p:txBody>
          <a:bodyPr wrap="square" rtlCol="0">
            <a:spAutoFit/>
          </a:bodyPr>
          <a:lstStyle/>
          <a:p>
            <a:pPr algn="ctr"/>
            <a:r>
              <a:rPr lang="fr-FR" dirty="0" smtClean="0">
                <a:solidFill>
                  <a:schemeClr val="accent1">
                    <a:lumMod val="50000"/>
                  </a:schemeClr>
                </a:solidFill>
              </a:rPr>
              <a:t>DISQUE A PATIN</a:t>
            </a:r>
            <a:endParaRPr lang="en-US" dirty="0">
              <a:solidFill>
                <a:schemeClr val="accent1">
                  <a:lumMod val="50000"/>
                </a:schemeClr>
              </a:solidFill>
            </a:endParaRPr>
          </a:p>
        </p:txBody>
      </p:sp>
      <p:grpSp>
        <p:nvGrpSpPr>
          <p:cNvPr id="14" name="Group 13"/>
          <p:cNvGrpSpPr/>
          <p:nvPr/>
        </p:nvGrpSpPr>
        <p:grpSpPr>
          <a:xfrm rot="382836">
            <a:off x="8727589" y="2668214"/>
            <a:ext cx="770965" cy="510988"/>
            <a:chOff x="8704729" y="2689412"/>
            <a:chExt cx="770965" cy="510988"/>
          </a:xfrm>
          <a:solidFill>
            <a:srgbClr val="5B9BD5">
              <a:alpha val="78824"/>
            </a:srgbClr>
          </a:solidFill>
        </p:grpSpPr>
        <p:grpSp>
          <p:nvGrpSpPr>
            <p:cNvPr id="12" name="Group 11"/>
            <p:cNvGrpSpPr/>
            <p:nvPr/>
          </p:nvGrpSpPr>
          <p:grpSpPr>
            <a:xfrm>
              <a:off x="8713694" y="2689412"/>
              <a:ext cx="762000" cy="510988"/>
              <a:chOff x="8713694" y="2689412"/>
              <a:chExt cx="762000" cy="510988"/>
            </a:xfrm>
            <a:grpFill/>
          </p:grpSpPr>
          <p:sp>
            <p:nvSpPr>
              <p:cNvPr id="7" name="Freeform 6"/>
              <p:cNvSpPr/>
              <p:nvPr/>
            </p:nvSpPr>
            <p:spPr>
              <a:xfrm>
                <a:off x="8713694" y="2689412"/>
                <a:ext cx="735106" cy="322729"/>
              </a:xfrm>
              <a:custGeom>
                <a:avLst/>
                <a:gdLst>
                  <a:gd name="connsiteX0" fmla="*/ 0 w 735106"/>
                  <a:gd name="connsiteY0" fmla="*/ 44823 h 322729"/>
                  <a:gd name="connsiteX1" fmla="*/ 107577 w 735106"/>
                  <a:gd name="connsiteY1" fmla="*/ 17929 h 322729"/>
                  <a:gd name="connsiteX2" fmla="*/ 295835 w 735106"/>
                  <a:gd name="connsiteY2" fmla="*/ 8964 h 322729"/>
                  <a:gd name="connsiteX3" fmla="*/ 519953 w 735106"/>
                  <a:gd name="connsiteY3" fmla="*/ 0 h 322729"/>
                  <a:gd name="connsiteX4" fmla="*/ 690282 w 735106"/>
                  <a:gd name="connsiteY4" fmla="*/ 8964 h 322729"/>
                  <a:gd name="connsiteX5" fmla="*/ 735106 w 735106"/>
                  <a:gd name="connsiteY5" fmla="*/ 35859 h 322729"/>
                  <a:gd name="connsiteX6" fmla="*/ 726141 w 735106"/>
                  <a:gd name="connsiteY6" fmla="*/ 116541 h 322729"/>
                  <a:gd name="connsiteX7" fmla="*/ 654424 w 735106"/>
                  <a:gd name="connsiteY7" fmla="*/ 224117 h 322729"/>
                  <a:gd name="connsiteX8" fmla="*/ 600635 w 735106"/>
                  <a:gd name="connsiteY8" fmla="*/ 295835 h 322729"/>
                  <a:gd name="connsiteX9" fmla="*/ 555812 w 735106"/>
                  <a:gd name="connsiteY9" fmla="*/ 322729 h 322729"/>
                  <a:gd name="connsiteX10" fmla="*/ 385482 w 735106"/>
                  <a:gd name="connsiteY10" fmla="*/ 313764 h 322729"/>
                  <a:gd name="connsiteX11" fmla="*/ 143435 w 735106"/>
                  <a:gd name="connsiteY11" fmla="*/ 322729 h 322729"/>
                  <a:gd name="connsiteX12" fmla="*/ 80682 w 735106"/>
                  <a:gd name="connsiteY12" fmla="*/ 322729 h 322729"/>
                  <a:gd name="connsiteX13" fmla="*/ 53788 w 735106"/>
                  <a:gd name="connsiteY13" fmla="*/ 251012 h 322729"/>
                  <a:gd name="connsiteX14" fmla="*/ 17930 w 735106"/>
                  <a:gd name="connsiteY14" fmla="*/ 143435 h 322729"/>
                  <a:gd name="connsiteX15" fmla="*/ 0 w 735106"/>
                  <a:gd name="connsiteY15" fmla="*/ 44823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106" h="322729">
                    <a:moveTo>
                      <a:pt x="0" y="44823"/>
                    </a:moveTo>
                    <a:lnTo>
                      <a:pt x="107577" y="17929"/>
                    </a:lnTo>
                    <a:lnTo>
                      <a:pt x="295835" y="8964"/>
                    </a:lnTo>
                    <a:lnTo>
                      <a:pt x="519953" y="0"/>
                    </a:lnTo>
                    <a:lnTo>
                      <a:pt x="690282" y="8964"/>
                    </a:lnTo>
                    <a:lnTo>
                      <a:pt x="735106" y="35859"/>
                    </a:lnTo>
                    <a:lnTo>
                      <a:pt x="726141" y="116541"/>
                    </a:lnTo>
                    <a:lnTo>
                      <a:pt x="654424" y="224117"/>
                    </a:lnTo>
                    <a:lnTo>
                      <a:pt x="600635" y="295835"/>
                    </a:lnTo>
                    <a:lnTo>
                      <a:pt x="555812" y="322729"/>
                    </a:lnTo>
                    <a:lnTo>
                      <a:pt x="385482" y="313764"/>
                    </a:lnTo>
                    <a:lnTo>
                      <a:pt x="143435" y="322729"/>
                    </a:lnTo>
                    <a:lnTo>
                      <a:pt x="80682" y="322729"/>
                    </a:lnTo>
                    <a:lnTo>
                      <a:pt x="53788" y="251012"/>
                    </a:lnTo>
                    <a:lnTo>
                      <a:pt x="17930" y="143435"/>
                    </a:lnTo>
                    <a:lnTo>
                      <a:pt x="0" y="44823"/>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03341" y="2743200"/>
                <a:ext cx="672353" cy="457200"/>
              </a:xfrm>
              <a:custGeom>
                <a:avLst/>
                <a:gdLst>
                  <a:gd name="connsiteX0" fmla="*/ 0 w 672353"/>
                  <a:gd name="connsiteY0" fmla="*/ 259976 h 457200"/>
                  <a:gd name="connsiteX1" fmla="*/ 8965 w 672353"/>
                  <a:gd name="connsiteY1" fmla="*/ 403412 h 457200"/>
                  <a:gd name="connsiteX2" fmla="*/ 62753 w 672353"/>
                  <a:gd name="connsiteY2" fmla="*/ 457200 h 457200"/>
                  <a:gd name="connsiteX3" fmla="*/ 233083 w 672353"/>
                  <a:gd name="connsiteY3" fmla="*/ 448235 h 457200"/>
                  <a:gd name="connsiteX4" fmla="*/ 421341 w 672353"/>
                  <a:gd name="connsiteY4" fmla="*/ 439271 h 457200"/>
                  <a:gd name="connsiteX5" fmla="*/ 510988 w 672353"/>
                  <a:gd name="connsiteY5" fmla="*/ 421341 h 457200"/>
                  <a:gd name="connsiteX6" fmla="*/ 564777 w 672353"/>
                  <a:gd name="connsiteY6" fmla="*/ 367553 h 457200"/>
                  <a:gd name="connsiteX7" fmla="*/ 609600 w 672353"/>
                  <a:gd name="connsiteY7" fmla="*/ 331694 h 457200"/>
                  <a:gd name="connsiteX8" fmla="*/ 609600 w 672353"/>
                  <a:gd name="connsiteY8" fmla="*/ 313765 h 457200"/>
                  <a:gd name="connsiteX9" fmla="*/ 609600 w 672353"/>
                  <a:gd name="connsiteY9" fmla="*/ 313765 h 457200"/>
                  <a:gd name="connsiteX10" fmla="*/ 609600 w 672353"/>
                  <a:gd name="connsiteY10" fmla="*/ 313765 h 457200"/>
                  <a:gd name="connsiteX11" fmla="*/ 591671 w 672353"/>
                  <a:gd name="connsiteY11" fmla="*/ 242047 h 457200"/>
                  <a:gd name="connsiteX12" fmla="*/ 636494 w 672353"/>
                  <a:gd name="connsiteY12" fmla="*/ 188259 h 457200"/>
                  <a:gd name="connsiteX13" fmla="*/ 672353 w 672353"/>
                  <a:gd name="connsiteY13" fmla="*/ 170329 h 457200"/>
                  <a:gd name="connsiteX14" fmla="*/ 663388 w 672353"/>
                  <a:gd name="connsiteY14" fmla="*/ 0 h 457200"/>
                  <a:gd name="connsiteX15" fmla="*/ 618565 w 672353"/>
                  <a:gd name="connsiteY15" fmla="*/ 89647 h 457200"/>
                  <a:gd name="connsiteX16" fmla="*/ 537883 w 672353"/>
                  <a:gd name="connsiteY16" fmla="*/ 233082 h 457200"/>
                  <a:gd name="connsiteX17" fmla="*/ 475130 w 672353"/>
                  <a:gd name="connsiteY17" fmla="*/ 277906 h 457200"/>
                  <a:gd name="connsiteX18" fmla="*/ 304800 w 672353"/>
                  <a:gd name="connsiteY18" fmla="*/ 268941 h 457200"/>
                  <a:gd name="connsiteX19" fmla="*/ 161365 w 672353"/>
                  <a:gd name="connsiteY19" fmla="*/ 277906 h 457200"/>
                  <a:gd name="connsiteX20" fmla="*/ 0 w 672353"/>
                  <a:gd name="connsiteY20" fmla="*/ 25997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2353" h="457200">
                    <a:moveTo>
                      <a:pt x="0" y="259976"/>
                    </a:moveTo>
                    <a:lnTo>
                      <a:pt x="8965" y="403412"/>
                    </a:lnTo>
                    <a:lnTo>
                      <a:pt x="62753" y="457200"/>
                    </a:lnTo>
                    <a:lnTo>
                      <a:pt x="233083" y="448235"/>
                    </a:lnTo>
                    <a:lnTo>
                      <a:pt x="421341" y="439271"/>
                    </a:lnTo>
                    <a:lnTo>
                      <a:pt x="510988" y="421341"/>
                    </a:lnTo>
                    <a:lnTo>
                      <a:pt x="564777" y="367553"/>
                    </a:lnTo>
                    <a:lnTo>
                      <a:pt x="609600" y="331694"/>
                    </a:lnTo>
                    <a:lnTo>
                      <a:pt x="609600" y="313765"/>
                    </a:lnTo>
                    <a:lnTo>
                      <a:pt x="609600" y="313765"/>
                    </a:lnTo>
                    <a:lnTo>
                      <a:pt x="609600" y="313765"/>
                    </a:lnTo>
                    <a:lnTo>
                      <a:pt x="591671" y="242047"/>
                    </a:lnTo>
                    <a:lnTo>
                      <a:pt x="636494" y="188259"/>
                    </a:lnTo>
                    <a:lnTo>
                      <a:pt x="672353" y="170329"/>
                    </a:lnTo>
                    <a:lnTo>
                      <a:pt x="663388" y="0"/>
                    </a:lnTo>
                    <a:lnTo>
                      <a:pt x="618565" y="89647"/>
                    </a:lnTo>
                    <a:lnTo>
                      <a:pt x="537883" y="233082"/>
                    </a:lnTo>
                    <a:lnTo>
                      <a:pt x="475130" y="277906"/>
                    </a:lnTo>
                    <a:lnTo>
                      <a:pt x="304800" y="268941"/>
                    </a:lnTo>
                    <a:lnTo>
                      <a:pt x="161365" y="277906"/>
                    </a:lnTo>
                    <a:lnTo>
                      <a:pt x="0" y="259976"/>
                    </a:ln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7"/>
                <a:endCxn id="8" idx="5"/>
              </p:cNvCxnSpPr>
              <p:nvPr/>
            </p:nvCxnSpPr>
            <p:spPr>
              <a:xfrm>
                <a:off x="9278471" y="3021106"/>
                <a:ext cx="35858" cy="143435"/>
              </a:xfrm>
              <a:prstGeom prst="line">
                <a:avLst/>
              </a:prstGeom>
              <a:grpFill/>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8704729" y="2727971"/>
              <a:ext cx="107577" cy="391747"/>
            </a:xfrm>
            <a:custGeom>
              <a:avLst/>
              <a:gdLst>
                <a:gd name="connsiteX0" fmla="*/ 0 w 107577"/>
                <a:gd name="connsiteY0" fmla="*/ 0 h 385483"/>
                <a:gd name="connsiteX1" fmla="*/ 0 w 107577"/>
                <a:gd name="connsiteY1" fmla="*/ 197224 h 385483"/>
                <a:gd name="connsiteX2" fmla="*/ 44824 w 107577"/>
                <a:gd name="connsiteY2" fmla="*/ 259977 h 385483"/>
                <a:gd name="connsiteX3" fmla="*/ 107577 w 107577"/>
                <a:gd name="connsiteY3" fmla="*/ 385483 h 385483"/>
                <a:gd name="connsiteX4" fmla="*/ 98612 w 107577"/>
                <a:gd name="connsiteY4" fmla="*/ 251012 h 385483"/>
                <a:gd name="connsiteX5" fmla="*/ 26895 w 107577"/>
                <a:gd name="connsiteY5" fmla="*/ 125506 h 385483"/>
                <a:gd name="connsiteX6" fmla="*/ 0 w 107577"/>
                <a:gd name="connsiteY6" fmla="*/ 0 h 385483"/>
                <a:gd name="connsiteX0" fmla="*/ 6350 w 107577"/>
                <a:gd name="connsiteY0" fmla="*/ 0 h 360083"/>
                <a:gd name="connsiteX1" fmla="*/ 0 w 107577"/>
                <a:gd name="connsiteY1" fmla="*/ 171824 h 360083"/>
                <a:gd name="connsiteX2" fmla="*/ 44824 w 107577"/>
                <a:gd name="connsiteY2" fmla="*/ 234577 h 360083"/>
                <a:gd name="connsiteX3" fmla="*/ 107577 w 107577"/>
                <a:gd name="connsiteY3" fmla="*/ 360083 h 360083"/>
                <a:gd name="connsiteX4" fmla="*/ 98612 w 107577"/>
                <a:gd name="connsiteY4" fmla="*/ 225612 h 360083"/>
                <a:gd name="connsiteX5" fmla="*/ 26895 w 107577"/>
                <a:gd name="connsiteY5" fmla="*/ 100106 h 360083"/>
                <a:gd name="connsiteX6" fmla="*/ 6350 w 107577"/>
                <a:gd name="connsiteY6" fmla="*/ 0 h 360083"/>
                <a:gd name="connsiteX0" fmla="*/ 0 w 107577"/>
                <a:gd name="connsiteY0" fmla="*/ 0 h 372783"/>
                <a:gd name="connsiteX1" fmla="*/ 0 w 107577"/>
                <a:gd name="connsiteY1" fmla="*/ 184524 h 372783"/>
                <a:gd name="connsiteX2" fmla="*/ 44824 w 107577"/>
                <a:gd name="connsiteY2" fmla="*/ 247277 h 372783"/>
                <a:gd name="connsiteX3" fmla="*/ 107577 w 107577"/>
                <a:gd name="connsiteY3" fmla="*/ 372783 h 372783"/>
                <a:gd name="connsiteX4" fmla="*/ 98612 w 107577"/>
                <a:gd name="connsiteY4" fmla="*/ 238312 h 372783"/>
                <a:gd name="connsiteX5" fmla="*/ 26895 w 107577"/>
                <a:gd name="connsiteY5" fmla="*/ 112806 h 372783"/>
                <a:gd name="connsiteX6" fmla="*/ 0 w 107577"/>
                <a:gd name="connsiteY6" fmla="*/ 0 h 372783"/>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0 w 112339"/>
                <a:gd name="connsiteY0" fmla="*/ 0 h 351352"/>
                <a:gd name="connsiteX1" fmla="*/ 4762 w 112339"/>
                <a:gd name="connsiteY1" fmla="*/ 163093 h 351352"/>
                <a:gd name="connsiteX2" fmla="*/ 49586 w 112339"/>
                <a:gd name="connsiteY2" fmla="*/ 225846 h 351352"/>
                <a:gd name="connsiteX3" fmla="*/ 112339 w 112339"/>
                <a:gd name="connsiteY3" fmla="*/ 351352 h 351352"/>
                <a:gd name="connsiteX4" fmla="*/ 103374 w 112339"/>
                <a:gd name="connsiteY4" fmla="*/ 216881 h 351352"/>
                <a:gd name="connsiteX5" fmla="*/ 31657 w 112339"/>
                <a:gd name="connsiteY5" fmla="*/ 91375 h 351352"/>
                <a:gd name="connsiteX6" fmla="*/ 0 w 112339"/>
                <a:gd name="connsiteY6" fmla="*/ 0 h 351352"/>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26895 w 107577"/>
                <a:gd name="connsiteY5" fmla="*/ 117569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0 h 377546"/>
                <a:gd name="connsiteX1" fmla="*/ 0 w 107577"/>
                <a:gd name="connsiteY1" fmla="*/ 189287 h 377546"/>
                <a:gd name="connsiteX2" fmla="*/ 44824 w 107577"/>
                <a:gd name="connsiteY2" fmla="*/ 252040 h 377546"/>
                <a:gd name="connsiteX3" fmla="*/ 107577 w 107577"/>
                <a:gd name="connsiteY3" fmla="*/ 377546 h 377546"/>
                <a:gd name="connsiteX4" fmla="*/ 98612 w 107577"/>
                <a:gd name="connsiteY4" fmla="*/ 243075 h 377546"/>
                <a:gd name="connsiteX5" fmla="*/ 43564 w 107577"/>
                <a:gd name="connsiteY5" fmla="*/ 115188 h 377546"/>
                <a:gd name="connsiteX6" fmla="*/ 11907 w 107577"/>
                <a:gd name="connsiteY6" fmla="*/ 0 h 377546"/>
                <a:gd name="connsiteX0" fmla="*/ 11907 w 107577"/>
                <a:gd name="connsiteY0" fmla="*/ 14201 h 391747"/>
                <a:gd name="connsiteX1" fmla="*/ 0 w 107577"/>
                <a:gd name="connsiteY1" fmla="*/ 203488 h 391747"/>
                <a:gd name="connsiteX2" fmla="*/ 44824 w 107577"/>
                <a:gd name="connsiteY2" fmla="*/ 266241 h 391747"/>
                <a:gd name="connsiteX3" fmla="*/ 107577 w 107577"/>
                <a:gd name="connsiteY3" fmla="*/ 391747 h 391747"/>
                <a:gd name="connsiteX4" fmla="*/ 98612 w 107577"/>
                <a:gd name="connsiteY4" fmla="*/ 257276 h 391747"/>
                <a:gd name="connsiteX5" fmla="*/ 43564 w 107577"/>
                <a:gd name="connsiteY5" fmla="*/ 129389 h 391747"/>
                <a:gd name="connsiteX6" fmla="*/ 11907 w 107577"/>
                <a:gd name="connsiteY6" fmla="*/ 14201 h 3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77" h="391747">
                  <a:moveTo>
                    <a:pt x="11907" y="14201"/>
                  </a:moveTo>
                  <a:cubicBezTo>
                    <a:pt x="10320" y="-53672"/>
                    <a:pt x="3969" y="140392"/>
                    <a:pt x="0" y="203488"/>
                  </a:cubicBezTo>
                  <a:lnTo>
                    <a:pt x="44824" y="266241"/>
                  </a:lnTo>
                  <a:lnTo>
                    <a:pt x="107577" y="391747"/>
                  </a:lnTo>
                  <a:lnTo>
                    <a:pt x="98612" y="257276"/>
                  </a:lnTo>
                  <a:lnTo>
                    <a:pt x="43564" y="129389"/>
                  </a:lnTo>
                  <a:cubicBezTo>
                    <a:pt x="33012" y="98931"/>
                    <a:pt x="34366" y="85141"/>
                    <a:pt x="11907" y="14201"/>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9098280" y="2278380"/>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98280" y="3179202"/>
            <a:ext cx="0" cy="586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98280" y="2278380"/>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098280" y="3179202"/>
            <a:ext cx="0" cy="5867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26742" y="2186952"/>
            <a:ext cx="1702360" cy="646331"/>
          </a:xfrm>
          <a:prstGeom prst="rect">
            <a:avLst/>
          </a:prstGeom>
          <a:noFill/>
        </p:spPr>
        <p:txBody>
          <a:bodyPr wrap="square" rtlCol="0">
            <a:spAutoFit/>
          </a:bodyPr>
          <a:lstStyle/>
          <a:p>
            <a:r>
              <a:rPr lang="fr-FR" dirty="0" smtClean="0">
                <a:solidFill>
                  <a:schemeClr val="accent6"/>
                </a:solidFill>
              </a:rPr>
              <a:t>Axe normal au plan du disque</a:t>
            </a:r>
            <a:endParaRPr lang="en-US" dirty="0">
              <a:solidFill>
                <a:schemeClr val="accent6"/>
              </a:solidFill>
            </a:endParaRPr>
          </a:p>
        </p:txBody>
      </p:sp>
      <p:sp>
        <p:nvSpPr>
          <p:cNvPr id="23" name="Freeform 22"/>
          <p:cNvSpPr/>
          <p:nvPr/>
        </p:nvSpPr>
        <p:spPr>
          <a:xfrm>
            <a:off x="7475220" y="3619500"/>
            <a:ext cx="3352800" cy="1226820"/>
          </a:xfrm>
          <a:custGeom>
            <a:avLst/>
            <a:gdLst>
              <a:gd name="connsiteX0" fmla="*/ 0 w 3352800"/>
              <a:gd name="connsiteY0" fmla="*/ 800100 h 1226820"/>
              <a:gd name="connsiteX1" fmla="*/ 3352800 w 3352800"/>
              <a:gd name="connsiteY1" fmla="*/ 1226820 h 1226820"/>
              <a:gd name="connsiteX2" fmla="*/ 3352800 w 3352800"/>
              <a:gd name="connsiteY2" fmla="*/ 868680 h 1226820"/>
              <a:gd name="connsiteX3" fmla="*/ 3284220 w 3352800"/>
              <a:gd name="connsiteY3" fmla="*/ 716280 h 1226820"/>
              <a:gd name="connsiteX4" fmla="*/ 3017520 w 3352800"/>
              <a:gd name="connsiteY4" fmla="*/ 411480 h 1226820"/>
              <a:gd name="connsiteX5" fmla="*/ 2887980 w 3352800"/>
              <a:gd name="connsiteY5" fmla="*/ 304800 h 1226820"/>
              <a:gd name="connsiteX6" fmla="*/ 2438400 w 3352800"/>
              <a:gd name="connsiteY6" fmla="*/ 91440 h 1226820"/>
              <a:gd name="connsiteX7" fmla="*/ 2263140 w 3352800"/>
              <a:gd name="connsiteY7" fmla="*/ 53340 h 1226820"/>
              <a:gd name="connsiteX8" fmla="*/ 1752600 w 3352800"/>
              <a:gd name="connsiteY8" fmla="*/ 0 h 1226820"/>
              <a:gd name="connsiteX9" fmla="*/ 1508760 w 3352800"/>
              <a:gd name="connsiteY9" fmla="*/ 7620 h 1226820"/>
              <a:gd name="connsiteX10" fmla="*/ 1059180 w 3352800"/>
              <a:gd name="connsiteY10" fmla="*/ 106680 h 1226820"/>
              <a:gd name="connsiteX11" fmla="*/ 822960 w 3352800"/>
              <a:gd name="connsiteY11" fmla="*/ 167640 h 1226820"/>
              <a:gd name="connsiteX12" fmla="*/ 411480 w 3352800"/>
              <a:gd name="connsiteY12" fmla="*/ 381000 h 1226820"/>
              <a:gd name="connsiteX13" fmla="*/ 266700 w 3352800"/>
              <a:gd name="connsiteY13" fmla="*/ 510540 h 1226820"/>
              <a:gd name="connsiteX14" fmla="*/ 0 w 3352800"/>
              <a:gd name="connsiteY14" fmla="*/ 80010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800" h="1226820">
                <a:moveTo>
                  <a:pt x="0" y="800100"/>
                </a:moveTo>
                <a:lnTo>
                  <a:pt x="3352800" y="1226820"/>
                </a:lnTo>
                <a:lnTo>
                  <a:pt x="3352800" y="868680"/>
                </a:lnTo>
                <a:lnTo>
                  <a:pt x="3284220" y="716280"/>
                </a:lnTo>
                <a:lnTo>
                  <a:pt x="3017520" y="411480"/>
                </a:lnTo>
                <a:lnTo>
                  <a:pt x="2887980" y="304800"/>
                </a:lnTo>
                <a:lnTo>
                  <a:pt x="2438400" y="91440"/>
                </a:lnTo>
                <a:lnTo>
                  <a:pt x="2263140" y="53340"/>
                </a:lnTo>
                <a:lnTo>
                  <a:pt x="1752600" y="0"/>
                </a:lnTo>
                <a:lnTo>
                  <a:pt x="1508760" y="7620"/>
                </a:lnTo>
                <a:lnTo>
                  <a:pt x="1059180" y="106680"/>
                </a:lnTo>
                <a:lnTo>
                  <a:pt x="822960" y="167640"/>
                </a:lnTo>
                <a:lnTo>
                  <a:pt x="411480" y="381000"/>
                </a:lnTo>
                <a:lnTo>
                  <a:pt x="266700" y="510540"/>
                </a:lnTo>
                <a:lnTo>
                  <a:pt x="0" y="800100"/>
                </a:lnTo>
                <a:close/>
              </a:path>
            </a:pathLst>
          </a:custGeom>
          <a:solidFill>
            <a:srgbClr val="A9D18E">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382836">
            <a:off x="9151620" y="227702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382836">
            <a:off x="9060180" y="3145703"/>
            <a:ext cx="0" cy="58674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44137" y="2126385"/>
            <a:ext cx="1702360" cy="646331"/>
          </a:xfrm>
          <a:prstGeom prst="rect">
            <a:avLst/>
          </a:prstGeom>
          <a:noFill/>
        </p:spPr>
        <p:txBody>
          <a:bodyPr wrap="square" rtlCol="0">
            <a:spAutoFit/>
          </a:bodyPr>
          <a:lstStyle/>
          <a:p>
            <a:r>
              <a:rPr lang="fr-FR" dirty="0" smtClean="0">
                <a:solidFill>
                  <a:schemeClr val="accent5"/>
                </a:solidFill>
              </a:rPr>
              <a:t>Axe normal au plan du patin</a:t>
            </a:r>
            <a:endParaRPr lang="en-US" dirty="0">
              <a:solidFill>
                <a:schemeClr val="accent5"/>
              </a:solidFill>
            </a:endParaRPr>
          </a:p>
        </p:txBody>
      </p:sp>
      <p:sp>
        <p:nvSpPr>
          <p:cNvPr id="9" name="Date Placeholder 8"/>
          <p:cNvSpPr>
            <a:spLocks noGrp="1"/>
          </p:cNvSpPr>
          <p:nvPr>
            <p:ph type="dt" sz="half" idx="10"/>
          </p:nvPr>
        </p:nvSpPr>
        <p:spPr/>
        <p:txBody>
          <a:bodyPr/>
          <a:lstStyle/>
          <a:p>
            <a:fld id="{1F112C53-82E3-47D0-948B-924D0E199D59}"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059185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29245" y="1690688"/>
            <a:ext cx="5347447" cy="5032375"/>
          </a:xfrm>
        </p:spPr>
        <p:txBody>
          <a:bodyPr>
            <a:normAutofit fontScale="62500" lnSpcReduction="20000"/>
          </a:bodyPr>
          <a:lstStyle/>
          <a:p>
            <a:pPr marL="0" indent="0">
              <a:lnSpc>
                <a:spcPct val="160000"/>
              </a:lnSpc>
              <a:buNone/>
            </a:pPr>
            <a:r>
              <a:rPr lang="fr-FR" dirty="0" smtClean="0"/>
              <a:t>Cette figure présente une section cylindrique du disque à patins développée sur le plan du dispositif. L’arbre est aussi présent. Le film de l’huile en forme de cale transmet l’effort axial de l’arbre aux patins et ensuite au disque et ses parties connectées. </a:t>
            </a:r>
          </a:p>
          <a:p>
            <a:pPr marL="0" indent="0">
              <a:lnSpc>
                <a:spcPct val="160000"/>
              </a:lnSpc>
              <a:buNone/>
            </a:pPr>
            <a:endParaRPr lang="fr-FR" dirty="0" smtClean="0"/>
          </a:p>
          <a:p>
            <a:pPr marL="0" indent="0">
              <a:lnSpc>
                <a:spcPct val="160000"/>
              </a:lnSpc>
              <a:buNone/>
            </a:pPr>
            <a:r>
              <a:rPr lang="fr-FR" dirty="0" smtClean="0">
                <a:solidFill>
                  <a:schemeClr val="bg1"/>
                </a:solidFill>
              </a:rPr>
              <a:t>L’effort est transmis au la sens indiqué et pas de l’autre sens! Le présence de cette effort est important pour générer la forme de calle d’huile qui transmet l’effort. Donc deux disques au pivot sont nécessaires</a:t>
            </a:r>
          </a:p>
        </p:txBody>
      </p:sp>
      <p:sp>
        <p:nvSpPr>
          <p:cNvPr id="4" name="Slide Number Placeholder 3"/>
          <p:cNvSpPr>
            <a:spLocks noGrp="1"/>
          </p:cNvSpPr>
          <p:nvPr>
            <p:ph type="sldNum" sz="quarter" idx="12"/>
          </p:nvPr>
        </p:nvSpPr>
        <p:spPr/>
        <p:txBody>
          <a:bodyPr/>
          <a:lstStyle/>
          <a:p>
            <a:fld id="{230B57C3-84FA-4272-A19F-178388A8D0D6}" type="slidenum">
              <a:rPr lang="en-US" smtClean="0"/>
              <a:pPr/>
              <a:t>26</a:t>
            </a:fld>
            <a:endParaRPr lang="en-US"/>
          </a:p>
        </p:txBody>
      </p:sp>
      <p:sp>
        <p:nvSpPr>
          <p:cNvPr id="15" name="Rectangle 14"/>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39551" y="3553402"/>
            <a:ext cx="1074495" cy="369332"/>
          </a:xfrm>
          <a:prstGeom prst="rect">
            <a:avLst/>
          </a:prstGeom>
          <a:noFill/>
        </p:spPr>
        <p:txBody>
          <a:bodyPr wrap="square" rtlCol="0">
            <a:spAutoFit/>
          </a:bodyPr>
          <a:lstStyle/>
          <a:p>
            <a:r>
              <a:rPr lang="fr-FR" dirty="0" smtClean="0"/>
              <a:t>Pivots</a:t>
            </a:r>
            <a:endParaRPr lang="en-US" dirty="0"/>
          </a:p>
        </p:txBody>
      </p:sp>
      <p:cxnSp>
        <p:nvCxnSpPr>
          <p:cNvPr id="58" name="Straight Arrow Connector 57"/>
          <p:cNvCxnSpPr>
            <a:stCxn id="52" idx="1"/>
          </p:cNvCxnSpPr>
          <p:nvPr/>
        </p:nvCxnSpPr>
        <p:spPr>
          <a:xfrm flipH="1" flipV="1">
            <a:off x="10964682" y="2695737"/>
            <a:ext cx="556189" cy="25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1140177" y="1516553"/>
            <a:ext cx="1043474" cy="646331"/>
          </a:xfrm>
          <a:prstGeom prst="rect">
            <a:avLst/>
          </a:prstGeom>
          <a:noFill/>
        </p:spPr>
        <p:txBody>
          <a:bodyPr wrap="square" rtlCol="0">
            <a:spAutoFit/>
          </a:bodyPr>
          <a:lstStyle/>
          <a:p>
            <a:r>
              <a:rPr lang="fr-FR" dirty="0" smtClean="0"/>
              <a:t>Collet de butée</a:t>
            </a:r>
            <a:endParaRPr lang="en-US" dirty="0"/>
          </a:p>
        </p:txBody>
      </p:sp>
      <p:cxnSp>
        <p:nvCxnSpPr>
          <p:cNvPr id="63" name="Straight Arrow Connector 62"/>
          <p:cNvCxnSpPr/>
          <p:nvPr/>
        </p:nvCxnSpPr>
        <p:spPr>
          <a:xfrm flipH="1">
            <a:off x="11057404" y="2086216"/>
            <a:ext cx="379457" cy="223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a:endCxn id="36" idx="2"/>
          </p:cNvCxnSpPr>
          <p:nvPr/>
        </p:nvCxnSpPr>
        <p:spPr>
          <a:xfrm flipH="1" flipV="1">
            <a:off x="7699732" y="3135156"/>
            <a:ext cx="223947" cy="455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29" idx="2"/>
          </p:cNvCxnSpPr>
          <p:nvPr/>
        </p:nvCxnSpPr>
        <p:spPr>
          <a:xfrm flipV="1">
            <a:off x="8025758" y="3120319"/>
            <a:ext cx="178663" cy="461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Rectangle 11268"/>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1520871" y="2536857"/>
            <a:ext cx="1074495" cy="369332"/>
          </a:xfrm>
          <a:prstGeom prst="rect">
            <a:avLst/>
          </a:prstGeom>
          <a:noFill/>
        </p:spPr>
        <p:txBody>
          <a:bodyPr wrap="square" rtlCol="0">
            <a:spAutoFit/>
          </a:bodyPr>
          <a:lstStyle/>
          <a:p>
            <a:r>
              <a:rPr lang="fr-FR" dirty="0" smtClean="0"/>
              <a:t>Patins</a:t>
            </a:r>
            <a:endParaRPr lang="en-US" dirty="0"/>
          </a:p>
        </p:txBody>
      </p:sp>
      <p:sp>
        <p:nvSpPr>
          <p:cNvPr id="78" name="Rectangle 77"/>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6274840" y="2578119"/>
            <a:ext cx="1074495" cy="369332"/>
          </a:xfrm>
          <a:prstGeom prst="rect">
            <a:avLst/>
          </a:prstGeom>
          <a:noFill/>
        </p:spPr>
        <p:txBody>
          <a:bodyPr wrap="square" rtlCol="0">
            <a:spAutoFit/>
          </a:bodyPr>
          <a:lstStyle/>
          <a:p>
            <a:r>
              <a:rPr lang="fr-FR" dirty="0" smtClean="0"/>
              <a:t>Disque</a:t>
            </a:r>
            <a:endParaRPr lang="en-US" dirty="0"/>
          </a:p>
        </p:txBody>
      </p:sp>
      <p:cxnSp>
        <p:nvCxnSpPr>
          <p:cNvPr id="50" name="Straight Arrow Connector 49"/>
          <p:cNvCxnSpPr>
            <a:stCxn id="48" idx="2"/>
          </p:cNvCxnSpPr>
          <p:nvPr/>
        </p:nvCxnSpPr>
        <p:spPr>
          <a:xfrm>
            <a:off x="6812088" y="2947451"/>
            <a:ext cx="293558" cy="106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823164" y="2956564"/>
            <a:ext cx="288801" cy="250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530897" y="1644914"/>
            <a:ext cx="1984571" cy="646331"/>
          </a:xfrm>
          <a:prstGeom prst="rect">
            <a:avLst/>
          </a:prstGeom>
          <a:noFill/>
        </p:spPr>
        <p:txBody>
          <a:bodyPr wrap="square" rtlCol="0">
            <a:spAutoFit/>
          </a:bodyPr>
          <a:lstStyle/>
          <a:p>
            <a:r>
              <a:rPr lang="fr-FR" dirty="0" smtClean="0"/>
              <a:t>Huile entre patin et arbre</a:t>
            </a:r>
            <a:endParaRPr lang="en-US" dirty="0"/>
          </a:p>
        </p:txBody>
      </p:sp>
      <p:cxnSp>
        <p:nvCxnSpPr>
          <p:cNvPr id="54" name="Straight Arrow Connector 53"/>
          <p:cNvCxnSpPr/>
          <p:nvPr/>
        </p:nvCxnSpPr>
        <p:spPr>
          <a:xfrm>
            <a:off x="7416605" y="2140009"/>
            <a:ext cx="514336" cy="426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Left Arrow 4"/>
          <p:cNvSpPr/>
          <p:nvPr/>
        </p:nvSpPr>
        <p:spPr>
          <a:xfrm>
            <a:off x="9757331" y="2165441"/>
            <a:ext cx="792320" cy="162413"/>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195680" y="37002"/>
            <a:ext cx="2132041" cy="923330"/>
          </a:xfrm>
          <a:prstGeom prst="rect">
            <a:avLst/>
          </a:prstGeom>
          <a:noFill/>
        </p:spPr>
        <p:txBody>
          <a:bodyPr wrap="square" rtlCol="0">
            <a:spAutoFit/>
          </a:bodyPr>
          <a:lstStyle/>
          <a:p>
            <a:r>
              <a:rPr lang="fr-FR" dirty="0" smtClean="0"/>
              <a:t>Sens de la rotation de l’arbre (et donc du collet)</a:t>
            </a:r>
            <a:endParaRPr lang="en-US" dirty="0"/>
          </a:p>
        </p:txBody>
      </p:sp>
      <p:cxnSp>
        <p:nvCxnSpPr>
          <p:cNvPr id="9" name="Straight Connector 8"/>
          <p:cNvCxnSpPr/>
          <p:nvPr/>
        </p:nvCxnSpPr>
        <p:spPr>
          <a:xfrm flipV="1">
            <a:off x="10106989" y="945432"/>
            <a:ext cx="462404" cy="1281099"/>
          </a:xfrm>
          <a:prstGeom prst="lin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Date Placeholder 7"/>
          <p:cNvSpPr>
            <a:spLocks noGrp="1"/>
          </p:cNvSpPr>
          <p:nvPr>
            <p:ph type="dt" sz="half" idx="10"/>
          </p:nvPr>
        </p:nvSpPr>
        <p:spPr/>
        <p:txBody>
          <a:bodyPr/>
          <a:lstStyle/>
          <a:p>
            <a:fld id="{F7B1D030-F98C-4FE6-97F3-927D0FB62B79}"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44181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29245" y="1690688"/>
            <a:ext cx="5347447" cy="5032375"/>
          </a:xfrm>
        </p:spPr>
        <p:txBody>
          <a:bodyPr>
            <a:normAutofit fontScale="62500" lnSpcReduction="20000"/>
          </a:bodyPr>
          <a:lstStyle/>
          <a:p>
            <a:pPr marL="0" indent="0">
              <a:lnSpc>
                <a:spcPct val="160000"/>
              </a:lnSpc>
              <a:buNone/>
            </a:pPr>
            <a:r>
              <a:rPr lang="fr-FR" dirty="0"/>
              <a:t>Cette figure présente une section cylindrique du disque à patins développée sur le plan du dispositif. L’arbre est aussi présent. Le film de l’huile en forme de cale transmet l’effort axial de l’arbre aux patins et ensuite au disque et ses parties connectées. </a:t>
            </a:r>
          </a:p>
          <a:p>
            <a:pPr marL="0" indent="0">
              <a:lnSpc>
                <a:spcPct val="160000"/>
              </a:lnSpc>
              <a:buNone/>
            </a:pPr>
            <a:r>
              <a:rPr lang="fr-FR" dirty="0"/>
              <a:t>L’effort est transmis dans le sens indiqué et pas de l’autre sens! La sens de l’effort est important pour générer la forme de cale d’huile qui transmet l’effort. </a:t>
            </a:r>
          </a:p>
          <a:p>
            <a:pPr marL="0" indent="0">
              <a:lnSpc>
                <a:spcPct val="160000"/>
              </a:lnSpc>
              <a:buNone/>
            </a:pPr>
            <a:r>
              <a:rPr lang="fr-FR" b="1" dirty="0" smtClean="0">
                <a:solidFill>
                  <a:schemeClr val="bg1"/>
                </a:solidFill>
              </a:rPr>
              <a:t>Donc </a:t>
            </a:r>
            <a:r>
              <a:rPr lang="fr-FR" b="1" dirty="0">
                <a:solidFill>
                  <a:schemeClr val="bg1"/>
                </a:solidFill>
              </a:rPr>
              <a:t>deux disques à pivots </a:t>
            </a:r>
            <a:r>
              <a:rPr lang="fr-FR" b="1" dirty="0" smtClean="0">
                <a:solidFill>
                  <a:schemeClr val="bg1"/>
                </a:solidFill>
              </a:rPr>
              <a:t>sont nécessaires, pour la transitions des efforts devant et arrière.</a:t>
            </a:r>
          </a:p>
        </p:txBody>
      </p:sp>
      <p:sp>
        <p:nvSpPr>
          <p:cNvPr id="4" name="Slide Number Placeholder 3"/>
          <p:cNvSpPr>
            <a:spLocks noGrp="1"/>
          </p:cNvSpPr>
          <p:nvPr>
            <p:ph type="sldNum" sz="quarter" idx="12"/>
          </p:nvPr>
        </p:nvSpPr>
        <p:spPr/>
        <p:txBody>
          <a:bodyPr/>
          <a:lstStyle/>
          <a:p>
            <a:fld id="{230B57C3-84FA-4272-A19F-178388A8D0D6}" type="slidenum">
              <a:rPr lang="en-US" smtClean="0"/>
              <a:pPr/>
              <a:t>27</a:t>
            </a:fld>
            <a:endParaRPr lang="en-US"/>
          </a:p>
        </p:txBody>
      </p:sp>
      <p:sp>
        <p:nvSpPr>
          <p:cNvPr id="85" name="Rectangle 84"/>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7639551" y="3553402"/>
            <a:ext cx="1074495" cy="369332"/>
          </a:xfrm>
          <a:prstGeom prst="rect">
            <a:avLst/>
          </a:prstGeom>
          <a:noFill/>
        </p:spPr>
        <p:txBody>
          <a:bodyPr wrap="square" rtlCol="0">
            <a:spAutoFit/>
          </a:bodyPr>
          <a:lstStyle/>
          <a:p>
            <a:r>
              <a:rPr lang="fr-FR" dirty="0" smtClean="0"/>
              <a:t>Pivots</a:t>
            </a:r>
            <a:endParaRPr lang="en-US" dirty="0"/>
          </a:p>
        </p:txBody>
      </p:sp>
      <p:cxnSp>
        <p:nvCxnSpPr>
          <p:cNvPr id="108" name="Straight Arrow Connector 107"/>
          <p:cNvCxnSpPr>
            <a:stCxn id="119" idx="1"/>
          </p:cNvCxnSpPr>
          <p:nvPr/>
        </p:nvCxnSpPr>
        <p:spPr>
          <a:xfrm flipH="1" flipV="1">
            <a:off x="10964682" y="2695737"/>
            <a:ext cx="556189" cy="25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1140177" y="1516553"/>
            <a:ext cx="1043474" cy="646331"/>
          </a:xfrm>
          <a:prstGeom prst="rect">
            <a:avLst/>
          </a:prstGeom>
          <a:noFill/>
        </p:spPr>
        <p:txBody>
          <a:bodyPr wrap="square" rtlCol="0">
            <a:spAutoFit/>
          </a:bodyPr>
          <a:lstStyle/>
          <a:p>
            <a:r>
              <a:rPr lang="fr-FR" dirty="0" smtClean="0"/>
              <a:t>Collet de butée</a:t>
            </a:r>
            <a:endParaRPr lang="en-US" dirty="0"/>
          </a:p>
        </p:txBody>
      </p:sp>
      <p:cxnSp>
        <p:nvCxnSpPr>
          <p:cNvPr id="111" name="Straight Arrow Connector 110"/>
          <p:cNvCxnSpPr/>
          <p:nvPr/>
        </p:nvCxnSpPr>
        <p:spPr>
          <a:xfrm flipH="1">
            <a:off x="11057404" y="2086216"/>
            <a:ext cx="379457" cy="223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p:cNvCxnSpPr>
            <a:endCxn id="95" idx="2"/>
          </p:cNvCxnSpPr>
          <p:nvPr/>
        </p:nvCxnSpPr>
        <p:spPr>
          <a:xfrm flipH="1" flipV="1">
            <a:off x="7699732" y="3135156"/>
            <a:ext cx="223947" cy="455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endCxn id="93" idx="2"/>
          </p:cNvCxnSpPr>
          <p:nvPr/>
        </p:nvCxnSpPr>
        <p:spPr>
          <a:xfrm flipV="1">
            <a:off x="8025758" y="3120319"/>
            <a:ext cx="178663" cy="461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11520871" y="2536857"/>
            <a:ext cx="1074495" cy="369332"/>
          </a:xfrm>
          <a:prstGeom prst="rect">
            <a:avLst/>
          </a:prstGeom>
          <a:noFill/>
        </p:spPr>
        <p:txBody>
          <a:bodyPr wrap="square" rtlCol="0">
            <a:spAutoFit/>
          </a:bodyPr>
          <a:lstStyle/>
          <a:p>
            <a:r>
              <a:rPr lang="fr-FR" dirty="0" smtClean="0"/>
              <a:t>Patins</a:t>
            </a:r>
            <a:endParaRPr lang="en-US" dirty="0"/>
          </a:p>
        </p:txBody>
      </p:sp>
      <p:sp>
        <p:nvSpPr>
          <p:cNvPr id="120" name="Rectangle 119"/>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6274840" y="2578119"/>
            <a:ext cx="1074495" cy="369332"/>
          </a:xfrm>
          <a:prstGeom prst="rect">
            <a:avLst/>
          </a:prstGeom>
          <a:noFill/>
        </p:spPr>
        <p:txBody>
          <a:bodyPr wrap="square" rtlCol="0">
            <a:spAutoFit/>
          </a:bodyPr>
          <a:lstStyle/>
          <a:p>
            <a:r>
              <a:rPr lang="fr-FR" dirty="0" smtClean="0"/>
              <a:t>Disque</a:t>
            </a:r>
            <a:endParaRPr lang="en-US" dirty="0"/>
          </a:p>
        </p:txBody>
      </p:sp>
      <p:cxnSp>
        <p:nvCxnSpPr>
          <p:cNvPr id="123" name="Straight Arrow Connector 122"/>
          <p:cNvCxnSpPr>
            <a:stCxn id="122" idx="2"/>
          </p:cNvCxnSpPr>
          <p:nvPr/>
        </p:nvCxnSpPr>
        <p:spPr>
          <a:xfrm>
            <a:off x="6812088" y="2947451"/>
            <a:ext cx="293558" cy="106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823164" y="2956564"/>
            <a:ext cx="288801" cy="250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530897" y="1644914"/>
            <a:ext cx="1984571" cy="646331"/>
          </a:xfrm>
          <a:prstGeom prst="rect">
            <a:avLst/>
          </a:prstGeom>
          <a:noFill/>
        </p:spPr>
        <p:txBody>
          <a:bodyPr wrap="square" rtlCol="0">
            <a:spAutoFit/>
          </a:bodyPr>
          <a:lstStyle/>
          <a:p>
            <a:r>
              <a:rPr lang="fr-FR" dirty="0" smtClean="0"/>
              <a:t>Huile entre patin et arbre</a:t>
            </a:r>
            <a:endParaRPr lang="en-US" dirty="0"/>
          </a:p>
        </p:txBody>
      </p:sp>
      <p:cxnSp>
        <p:nvCxnSpPr>
          <p:cNvPr id="126" name="Straight Arrow Connector 125"/>
          <p:cNvCxnSpPr/>
          <p:nvPr/>
        </p:nvCxnSpPr>
        <p:spPr>
          <a:xfrm>
            <a:off x="7416605" y="2140009"/>
            <a:ext cx="514336" cy="426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9174622" y="1508637"/>
            <a:ext cx="257065" cy="8337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eft Arrow 47"/>
          <p:cNvSpPr/>
          <p:nvPr/>
        </p:nvSpPr>
        <p:spPr>
          <a:xfrm>
            <a:off x="9757331" y="2165441"/>
            <a:ext cx="792320" cy="162413"/>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0195680" y="37002"/>
            <a:ext cx="2132041" cy="923330"/>
          </a:xfrm>
          <a:prstGeom prst="rect">
            <a:avLst/>
          </a:prstGeom>
          <a:noFill/>
        </p:spPr>
        <p:txBody>
          <a:bodyPr wrap="square" rtlCol="0">
            <a:spAutoFit/>
          </a:bodyPr>
          <a:lstStyle/>
          <a:p>
            <a:r>
              <a:rPr lang="fr-FR" dirty="0" smtClean="0"/>
              <a:t>Sens de la rotation de l’arbre (et donc du collet)</a:t>
            </a:r>
            <a:endParaRPr lang="en-US" dirty="0"/>
          </a:p>
        </p:txBody>
      </p:sp>
      <p:cxnSp>
        <p:nvCxnSpPr>
          <p:cNvPr id="50" name="Straight Connector 49"/>
          <p:cNvCxnSpPr/>
          <p:nvPr/>
        </p:nvCxnSpPr>
        <p:spPr>
          <a:xfrm flipV="1">
            <a:off x="10106989" y="945432"/>
            <a:ext cx="462404" cy="1281099"/>
          </a:xfrm>
          <a:prstGeom prst="lin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1" name="TextBox 50"/>
          <p:cNvSpPr txBox="1"/>
          <p:nvPr/>
        </p:nvSpPr>
        <p:spPr>
          <a:xfrm>
            <a:off x="7219632" y="29086"/>
            <a:ext cx="2132041" cy="646331"/>
          </a:xfrm>
          <a:prstGeom prst="rect">
            <a:avLst/>
          </a:prstGeom>
          <a:noFill/>
        </p:spPr>
        <p:txBody>
          <a:bodyPr wrap="square" rtlCol="0">
            <a:spAutoFit/>
          </a:bodyPr>
          <a:lstStyle/>
          <a:p>
            <a:r>
              <a:rPr lang="fr-FR" dirty="0" smtClean="0"/>
              <a:t>Effort axial de l’arbre (et donc du collet)</a:t>
            </a:r>
            <a:endParaRPr lang="en-US" dirty="0"/>
          </a:p>
        </p:txBody>
      </p:sp>
      <p:cxnSp>
        <p:nvCxnSpPr>
          <p:cNvPr id="6" name="Straight Connector 5"/>
          <p:cNvCxnSpPr>
            <a:stCxn id="51" idx="2"/>
          </p:cNvCxnSpPr>
          <p:nvPr/>
        </p:nvCxnSpPr>
        <p:spPr>
          <a:xfrm>
            <a:off x="8285653" y="675417"/>
            <a:ext cx="994817" cy="1094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075963C-E2B1-46D1-AE0B-3DF115A9EE3C}"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824582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29245" y="1690688"/>
            <a:ext cx="5347447" cy="5032375"/>
          </a:xfrm>
        </p:spPr>
        <p:txBody>
          <a:bodyPr>
            <a:normAutofit fontScale="62500" lnSpcReduction="20000"/>
          </a:bodyPr>
          <a:lstStyle/>
          <a:p>
            <a:pPr marL="0" indent="0">
              <a:lnSpc>
                <a:spcPct val="160000"/>
              </a:lnSpc>
              <a:buNone/>
            </a:pPr>
            <a:r>
              <a:rPr lang="fr-FR" dirty="0"/>
              <a:t>Cette figure présente une section cylindrique du disque à patins développée sur le plan du dispositif. L’arbre est aussi présent. Le film de l’huile en forme de cale transmet l’effort axial de l’arbre aux patins et ensuite au disque et ses parties connectées. </a:t>
            </a:r>
          </a:p>
          <a:p>
            <a:pPr marL="0" indent="0">
              <a:lnSpc>
                <a:spcPct val="160000"/>
              </a:lnSpc>
              <a:buNone/>
            </a:pPr>
            <a:r>
              <a:rPr lang="fr-FR" dirty="0"/>
              <a:t>L’effort est transmis dans le sens indiqué et pas de l’autre sens! La sens de l’effort est important pour générer la forme de cale d’huile qui transmet l’effort. </a:t>
            </a:r>
          </a:p>
          <a:p>
            <a:pPr marL="0" indent="0">
              <a:lnSpc>
                <a:spcPct val="160000"/>
              </a:lnSpc>
              <a:buNone/>
            </a:pPr>
            <a:r>
              <a:rPr lang="fr-FR" b="1" dirty="0" smtClean="0">
                <a:solidFill>
                  <a:schemeClr val="bg1"/>
                </a:solidFill>
              </a:rPr>
              <a:t>Donc </a:t>
            </a:r>
            <a:r>
              <a:rPr lang="fr-FR" b="1" dirty="0">
                <a:solidFill>
                  <a:schemeClr val="bg1"/>
                </a:solidFill>
              </a:rPr>
              <a:t>deux disques à pivots </a:t>
            </a:r>
            <a:r>
              <a:rPr lang="fr-FR" b="1" dirty="0" smtClean="0">
                <a:solidFill>
                  <a:schemeClr val="bg1"/>
                </a:solidFill>
              </a:rPr>
              <a:t>sont nécessaires, pour la transitions des efforts devant et arrière.</a:t>
            </a:r>
          </a:p>
        </p:txBody>
      </p:sp>
      <p:sp>
        <p:nvSpPr>
          <p:cNvPr id="4" name="Slide Number Placeholder 3"/>
          <p:cNvSpPr>
            <a:spLocks noGrp="1"/>
          </p:cNvSpPr>
          <p:nvPr>
            <p:ph type="sldNum" sz="quarter" idx="12"/>
          </p:nvPr>
        </p:nvSpPr>
        <p:spPr/>
        <p:txBody>
          <a:bodyPr/>
          <a:lstStyle/>
          <a:p>
            <a:fld id="{230B57C3-84FA-4272-A19F-178388A8D0D6}" type="slidenum">
              <a:rPr lang="en-US" smtClean="0"/>
              <a:pPr/>
              <a:t>28</a:t>
            </a:fld>
            <a:endParaRPr lang="en-US"/>
          </a:p>
        </p:txBody>
      </p:sp>
      <p:sp>
        <p:nvSpPr>
          <p:cNvPr id="85" name="Rectangle 84"/>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7639551" y="3553402"/>
            <a:ext cx="1074495" cy="369332"/>
          </a:xfrm>
          <a:prstGeom prst="rect">
            <a:avLst/>
          </a:prstGeom>
          <a:noFill/>
        </p:spPr>
        <p:txBody>
          <a:bodyPr wrap="square" rtlCol="0">
            <a:spAutoFit/>
          </a:bodyPr>
          <a:lstStyle/>
          <a:p>
            <a:r>
              <a:rPr lang="fr-FR" dirty="0" smtClean="0"/>
              <a:t>Pivots</a:t>
            </a:r>
            <a:endParaRPr lang="en-US" dirty="0"/>
          </a:p>
        </p:txBody>
      </p:sp>
      <p:cxnSp>
        <p:nvCxnSpPr>
          <p:cNvPr id="108" name="Straight Arrow Connector 107"/>
          <p:cNvCxnSpPr>
            <a:stCxn id="119" idx="1"/>
          </p:cNvCxnSpPr>
          <p:nvPr/>
        </p:nvCxnSpPr>
        <p:spPr>
          <a:xfrm flipH="1" flipV="1">
            <a:off x="10964682" y="2695737"/>
            <a:ext cx="556189" cy="25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1140177" y="1516553"/>
            <a:ext cx="1043474" cy="646331"/>
          </a:xfrm>
          <a:prstGeom prst="rect">
            <a:avLst/>
          </a:prstGeom>
          <a:noFill/>
        </p:spPr>
        <p:txBody>
          <a:bodyPr wrap="square" rtlCol="0">
            <a:spAutoFit/>
          </a:bodyPr>
          <a:lstStyle/>
          <a:p>
            <a:r>
              <a:rPr lang="fr-FR" dirty="0" smtClean="0"/>
              <a:t>Collet de butée</a:t>
            </a:r>
            <a:endParaRPr lang="en-US" dirty="0"/>
          </a:p>
        </p:txBody>
      </p:sp>
      <p:cxnSp>
        <p:nvCxnSpPr>
          <p:cNvPr id="111" name="Straight Arrow Connector 110"/>
          <p:cNvCxnSpPr/>
          <p:nvPr/>
        </p:nvCxnSpPr>
        <p:spPr>
          <a:xfrm flipH="1">
            <a:off x="11057404" y="2086216"/>
            <a:ext cx="379457" cy="223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p:cNvCxnSpPr>
            <a:endCxn id="95" idx="2"/>
          </p:cNvCxnSpPr>
          <p:nvPr/>
        </p:nvCxnSpPr>
        <p:spPr>
          <a:xfrm flipH="1" flipV="1">
            <a:off x="7699732" y="3135156"/>
            <a:ext cx="223947" cy="455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endCxn id="93" idx="2"/>
          </p:cNvCxnSpPr>
          <p:nvPr/>
        </p:nvCxnSpPr>
        <p:spPr>
          <a:xfrm flipV="1">
            <a:off x="8025758" y="3120319"/>
            <a:ext cx="178663" cy="461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11520871" y="2536857"/>
            <a:ext cx="1074495" cy="369332"/>
          </a:xfrm>
          <a:prstGeom prst="rect">
            <a:avLst/>
          </a:prstGeom>
          <a:noFill/>
        </p:spPr>
        <p:txBody>
          <a:bodyPr wrap="square" rtlCol="0">
            <a:spAutoFit/>
          </a:bodyPr>
          <a:lstStyle/>
          <a:p>
            <a:r>
              <a:rPr lang="fr-FR" dirty="0" smtClean="0"/>
              <a:t>Patins</a:t>
            </a:r>
            <a:endParaRPr lang="en-US" dirty="0"/>
          </a:p>
        </p:txBody>
      </p:sp>
      <p:sp>
        <p:nvSpPr>
          <p:cNvPr id="120" name="Rectangle 119"/>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6274840" y="2578119"/>
            <a:ext cx="1074495" cy="369332"/>
          </a:xfrm>
          <a:prstGeom prst="rect">
            <a:avLst/>
          </a:prstGeom>
          <a:noFill/>
        </p:spPr>
        <p:txBody>
          <a:bodyPr wrap="square" rtlCol="0">
            <a:spAutoFit/>
          </a:bodyPr>
          <a:lstStyle/>
          <a:p>
            <a:r>
              <a:rPr lang="fr-FR" dirty="0" smtClean="0"/>
              <a:t>Disque</a:t>
            </a:r>
            <a:endParaRPr lang="en-US" dirty="0"/>
          </a:p>
        </p:txBody>
      </p:sp>
      <p:cxnSp>
        <p:nvCxnSpPr>
          <p:cNvPr id="123" name="Straight Arrow Connector 122"/>
          <p:cNvCxnSpPr>
            <a:stCxn id="122" idx="2"/>
          </p:cNvCxnSpPr>
          <p:nvPr/>
        </p:nvCxnSpPr>
        <p:spPr>
          <a:xfrm>
            <a:off x="6812088" y="2947451"/>
            <a:ext cx="293558" cy="106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823164" y="2956564"/>
            <a:ext cx="288801" cy="250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530897" y="1644914"/>
            <a:ext cx="1984571" cy="646331"/>
          </a:xfrm>
          <a:prstGeom prst="rect">
            <a:avLst/>
          </a:prstGeom>
          <a:noFill/>
        </p:spPr>
        <p:txBody>
          <a:bodyPr wrap="square" rtlCol="0">
            <a:spAutoFit/>
          </a:bodyPr>
          <a:lstStyle/>
          <a:p>
            <a:r>
              <a:rPr lang="fr-FR" dirty="0" smtClean="0"/>
              <a:t>Huile entre patin et arbre</a:t>
            </a:r>
            <a:endParaRPr lang="en-US" dirty="0"/>
          </a:p>
        </p:txBody>
      </p:sp>
      <p:cxnSp>
        <p:nvCxnSpPr>
          <p:cNvPr id="126" name="Straight Arrow Connector 125"/>
          <p:cNvCxnSpPr/>
          <p:nvPr/>
        </p:nvCxnSpPr>
        <p:spPr>
          <a:xfrm>
            <a:off x="7416605" y="2140009"/>
            <a:ext cx="514336" cy="426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9174622" y="1508637"/>
            <a:ext cx="257065" cy="8337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932330" y="4921624"/>
            <a:ext cx="47871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193295" y="3878639"/>
            <a:ext cx="5864823" cy="2850011"/>
          </a:xfrm>
          <a:prstGeom prst="rect">
            <a:avLst/>
          </a:prstGeom>
          <a:ln>
            <a:solidFill>
              <a:srgbClr val="FF0000"/>
            </a:solidFill>
          </a:ln>
        </p:spPr>
        <p:txBody>
          <a:bodyPr wrap="square">
            <a:spAutoFit/>
          </a:bodyPr>
          <a:lstStyle/>
          <a:p>
            <a:pPr>
              <a:lnSpc>
                <a:spcPct val="160000"/>
              </a:lnSpc>
            </a:pPr>
            <a:r>
              <a:rPr lang="fr-FR" sz="1600" u="sng" dirty="0"/>
              <a:t>Note</a:t>
            </a:r>
            <a:r>
              <a:rPr lang="fr-FR" sz="1600" dirty="0"/>
              <a:t> : Ici les dimensions sont exagérées. Les déplacements des patins sont petits et ils ne sont pas représentés sur les dessins normalisés.</a:t>
            </a:r>
          </a:p>
          <a:p>
            <a:pPr>
              <a:lnSpc>
                <a:spcPct val="160000"/>
              </a:lnSpc>
            </a:pPr>
            <a:r>
              <a:rPr lang="fr-FR" sz="1600" dirty="0"/>
              <a:t>Nous pouvons alors simplifier les équations Navier-Stokes et les résoudre. Dans ce régime de lubrification, Reynolds a développé des solutions basées sur la théorie de lubrification qui peut prédire la distribution de pression sur les patins.</a:t>
            </a:r>
          </a:p>
        </p:txBody>
      </p:sp>
      <p:sp>
        <p:nvSpPr>
          <p:cNvPr id="54" name="Left Arrow 53"/>
          <p:cNvSpPr/>
          <p:nvPr/>
        </p:nvSpPr>
        <p:spPr>
          <a:xfrm>
            <a:off x="9757331" y="2165441"/>
            <a:ext cx="792320" cy="162413"/>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0195680" y="37002"/>
            <a:ext cx="2132041" cy="923330"/>
          </a:xfrm>
          <a:prstGeom prst="rect">
            <a:avLst/>
          </a:prstGeom>
          <a:noFill/>
        </p:spPr>
        <p:txBody>
          <a:bodyPr wrap="square" rtlCol="0">
            <a:spAutoFit/>
          </a:bodyPr>
          <a:lstStyle/>
          <a:p>
            <a:r>
              <a:rPr lang="fr-FR" dirty="0" smtClean="0"/>
              <a:t>Sens de la rotation de l’arbre (et donc du collet)</a:t>
            </a:r>
            <a:endParaRPr lang="en-US" dirty="0"/>
          </a:p>
        </p:txBody>
      </p:sp>
      <p:cxnSp>
        <p:nvCxnSpPr>
          <p:cNvPr id="57" name="Straight Connector 56"/>
          <p:cNvCxnSpPr/>
          <p:nvPr/>
        </p:nvCxnSpPr>
        <p:spPr>
          <a:xfrm flipV="1">
            <a:off x="10106989" y="945432"/>
            <a:ext cx="462404" cy="1281099"/>
          </a:xfrm>
          <a:prstGeom prst="lin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8" name="Down Arrow 57"/>
          <p:cNvSpPr/>
          <p:nvPr/>
        </p:nvSpPr>
        <p:spPr>
          <a:xfrm>
            <a:off x="9174622" y="1508637"/>
            <a:ext cx="257065" cy="8337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19632" y="29086"/>
            <a:ext cx="2132041" cy="646331"/>
          </a:xfrm>
          <a:prstGeom prst="rect">
            <a:avLst/>
          </a:prstGeom>
          <a:noFill/>
        </p:spPr>
        <p:txBody>
          <a:bodyPr wrap="square" rtlCol="0">
            <a:spAutoFit/>
          </a:bodyPr>
          <a:lstStyle/>
          <a:p>
            <a:r>
              <a:rPr lang="fr-FR" dirty="0" smtClean="0"/>
              <a:t>Effort axial de l’arbre (et donc du collet)</a:t>
            </a:r>
            <a:endParaRPr lang="en-US" dirty="0"/>
          </a:p>
        </p:txBody>
      </p:sp>
      <p:cxnSp>
        <p:nvCxnSpPr>
          <p:cNvPr id="61" name="Straight Connector 60"/>
          <p:cNvCxnSpPr>
            <a:stCxn id="60" idx="2"/>
          </p:cNvCxnSpPr>
          <p:nvPr/>
        </p:nvCxnSpPr>
        <p:spPr>
          <a:xfrm>
            <a:off x="8285653" y="675417"/>
            <a:ext cx="994817" cy="1094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767DA7A8-CECF-44DE-9156-DCD8A2B71387}"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cxnSp>
        <p:nvCxnSpPr>
          <p:cNvPr id="62" name="Straight Connector 53"/>
          <p:cNvCxnSpPr/>
          <p:nvPr/>
        </p:nvCxnSpPr>
        <p:spPr>
          <a:xfrm flipV="1">
            <a:off x="2104008" y="4508626"/>
            <a:ext cx="3417903" cy="6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688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29245" y="1690688"/>
            <a:ext cx="5347447" cy="5032375"/>
          </a:xfrm>
        </p:spPr>
        <p:txBody>
          <a:bodyPr>
            <a:normAutofit fontScale="62500" lnSpcReduction="20000"/>
          </a:bodyPr>
          <a:lstStyle/>
          <a:p>
            <a:pPr marL="0" indent="0">
              <a:lnSpc>
                <a:spcPct val="160000"/>
              </a:lnSpc>
              <a:buNone/>
            </a:pPr>
            <a:r>
              <a:rPr lang="fr-FR" dirty="0"/>
              <a:t>Cette figure présente une section cylindrique du disque à patins développée sur le plan du dispositif. L’arbre est aussi présent. Le film de l’huile en forme de cale transmet l’effort axial de l’arbre aux patins et ensuite au disque et ses parties connectées. </a:t>
            </a:r>
          </a:p>
          <a:p>
            <a:pPr marL="0" indent="0">
              <a:lnSpc>
                <a:spcPct val="160000"/>
              </a:lnSpc>
              <a:buNone/>
            </a:pPr>
            <a:r>
              <a:rPr lang="fr-FR" dirty="0" smtClean="0"/>
              <a:t>L’effort </a:t>
            </a:r>
            <a:r>
              <a:rPr lang="fr-FR" dirty="0"/>
              <a:t>est transmis dans le sens indiqué et pas de l’autre sens! La sens de l’effort est important pour générer la forme de cale d’huile qui transmet l’effort. </a:t>
            </a:r>
          </a:p>
          <a:p>
            <a:pPr marL="0" indent="0">
              <a:lnSpc>
                <a:spcPct val="160000"/>
              </a:lnSpc>
              <a:buNone/>
            </a:pPr>
            <a:r>
              <a:rPr lang="fr-FR" b="1" dirty="0" smtClean="0">
                <a:solidFill>
                  <a:schemeClr val="bg1"/>
                </a:solidFill>
              </a:rPr>
              <a:t>Donc </a:t>
            </a:r>
            <a:r>
              <a:rPr lang="fr-FR" b="1" dirty="0">
                <a:solidFill>
                  <a:schemeClr val="bg1"/>
                </a:solidFill>
              </a:rPr>
              <a:t>deux disques à pivots </a:t>
            </a:r>
            <a:r>
              <a:rPr lang="fr-FR" b="1" dirty="0" smtClean="0">
                <a:solidFill>
                  <a:schemeClr val="bg1"/>
                </a:solidFill>
              </a:rPr>
              <a:t>sont nécessaires, pour la transitions des efforts devant et arrière.</a:t>
            </a:r>
          </a:p>
        </p:txBody>
      </p:sp>
      <p:sp>
        <p:nvSpPr>
          <p:cNvPr id="4" name="Slide Number Placeholder 3"/>
          <p:cNvSpPr>
            <a:spLocks noGrp="1"/>
          </p:cNvSpPr>
          <p:nvPr>
            <p:ph type="sldNum" sz="quarter" idx="12"/>
          </p:nvPr>
        </p:nvSpPr>
        <p:spPr/>
        <p:txBody>
          <a:bodyPr/>
          <a:lstStyle/>
          <a:p>
            <a:fld id="{230B57C3-84FA-4272-A19F-178388A8D0D6}" type="slidenum">
              <a:rPr lang="en-US" smtClean="0"/>
              <a:pPr/>
              <a:t>29</a:t>
            </a:fld>
            <a:endParaRPr lang="en-US"/>
          </a:p>
        </p:txBody>
      </p:sp>
      <p:sp>
        <p:nvSpPr>
          <p:cNvPr id="85" name="Rectangle 84"/>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7639551" y="3553402"/>
            <a:ext cx="1074495" cy="369332"/>
          </a:xfrm>
          <a:prstGeom prst="rect">
            <a:avLst/>
          </a:prstGeom>
          <a:noFill/>
        </p:spPr>
        <p:txBody>
          <a:bodyPr wrap="square" rtlCol="0">
            <a:spAutoFit/>
          </a:bodyPr>
          <a:lstStyle/>
          <a:p>
            <a:r>
              <a:rPr lang="fr-FR" dirty="0" smtClean="0"/>
              <a:t>Pivots</a:t>
            </a:r>
            <a:endParaRPr lang="en-US" dirty="0"/>
          </a:p>
        </p:txBody>
      </p:sp>
      <p:cxnSp>
        <p:nvCxnSpPr>
          <p:cNvPr id="108" name="Straight Arrow Connector 107"/>
          <p:cNvCxnSpPr>
            <a:stCxn id="119" idx="1"/>
          </p:cNvCxnSpPr>
          <p:nvPr/>
        </p:nvCxnSpPr>
        <p:spPr>
          <a:xfrm flipH="1" flipV="1">
            <a:off x="10964682" y="2695737"/>
            <a:ext cx="556189" cy="25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1140177" y="1516553"/>
            <a:ext cx="1043474" cy="646331"/>
          </a:xfrm>
          <a:prstGeom prst="rect">
            <a:avLst/>
          </a:prstGeom>
          <a:noFill/>
        </p:spPr>
        <p:txBody>
          <a:bodyPr wrap="square" rtlCol="0">
            <a:spAutoFit/>
          </a:bodyPr>
          <a:lstStyle/>
          <a:p>
            <a:r>
              <a:rPr lang="fr-FR" dirty="0" smtClean="0"/>
              <a:t>Collet de butée</a:t>
            </a:r>
            <a:endParaRPr lang="en-US" dirty="0"/>
          </a:p>
        </p:txBody>
      </p:sp>
      <p:cxnSp>
        <p:nvCxnSpPr>
          <p:cNvPr id="111" name="Straight Arrow Connector 110"/>
          <p:cNvCxnSpPr/>
          <p:nvPr/>
        </p:nvCxnSpPr>
        <p:spPr>
          <a:xfrm flipH="1">
            <a:off x="11057404" y="2086216"/>
            <a:ext cx="379457" cy="223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p:cNvCxnSpPr>
            <a:endCxn id="95" idx="2"/>
          </p:cNvCxnSpPr>
          <p:nvPr/>
        </p:nvCxnSpPr>
        <p:spPr>
          <a:xfrm flipH="1" flipV="1">
            <a:off x="7699732" y="3135156"/>
            <a:ext cx="223947" cy="455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endCxn id="93" idx="2"/>
          </p:cNvCxnSpPr>
          <p:nvPr/>
        </p:nvCxnSpPr>
        <p:spPr>
          <a:xfrm flipV="1">
            <a:off x="8025758" y="3120319"/>
            <a:ext cx="178663" cy="4610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11520871" y="2536857"/>
            <a:ext cx="1074495" cy="369332"/>
          </a:xfrm>
          <a:prstGeom prst="rect">
            <a:avLst/>
          </a:prstGeom>
          <a:noFill/>
        </p:spPr>
        <p:txBody>
          <a:bodyPr wrap="square" rtlCol="0">
            <a:spAutoFit/>
          </a:bodyPr>
          <a:lstStyle/>
          <a:p>
            <a:r>
              <a:rPr lang="fr-FR" dirty="0" smtClean="0"/>
              <a:t>Patins</a:t>
            </a:r>
            <a:endParaRPr lang="en-US" dirty="0"/>
          </a:p>
        </p:txBody>
      </p:sp>
      <p:sp>
        <p:nvSpPr>
          <p:cNvPr id="120" name="Rectangle 119"/>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6274840" y="2578119"/>
            <a:ext cx="1074495" cy="369332"/>
          </a:xfrm>
          <a:prstGeom prst="rect">
            <a:avLst/>
          </a:prstGeom>
          <a:noFill/>
        </p:spPr>
        <p:txBody>
          <a:bodyPr wrap="square" rtlCol="0">
            <a:spAutoFit/>
          </a:bodyPr>
          <a:lstStyle/>
          <a:p>
            <a:r>
              <a:rPr lang="fr-FR" dirty="0" smtClean="0"/>
              <a:t>Disque</a:t>
            </a:r>
            <a:endParaRPr lang="en-US" dirty="0"/>
          </a:p>
        </p:txBody>
      </p:sp>
      <p:cxnSp>
        <p:nvCxnSpPr>
          <p:cNvPr id="123" name="Straight Arrow Connector 122"/>
          <p:cNvCxnSpPr>
            <a:stCxn id="122" idx="2"/>
          </p:cNvCxnSpPr>
          <p:nvPr/>
        </p:nvCxnSpPr>
        <p:spPr>
          <a:xfrm>
            <a:off x="6812088" y="2947451"/>
            <a:ext cx="293558" cy="106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823164" y="2956564"/>
            <a:ext cx="288801" cy="250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530897" y="1644914"/>
            <a:ext cx="1984571" cy="646331"/>
          </a:xfrm>
          <a:prstGeom prst="rect">
            <a:avLst/>
          </a:prstGeom>
          <a:noFill/>
        </p:spPr>
        <p:txBody>
          <a:bodyPr wrap="square" rtlCol="0">
            <a:spAutoFit/>
          </a:bodyPr>
          <a:lstStyle/>
          <a:p>
            <a:r>
              <a:rPr lang="fr-FR" dirty="0" smtClean="0"/>
              <a:t>Huile entre patin et arbre</a:t>
            </a:r>
            <a:endParaRPr lang="en-US" dirty="0"/>
          </a:p>
        </p:txBody>
      </p:sp>
      <p:cxnSp>
        <p:nvCxnSpPr>
          <p:cNvPr id="126" name="Straight Arrow Connector 125"/>
          <p:cNvCxnSpPr/>
          <p:nvPr/>
        </p:nvCxnSpPr>
        <p:spPr>
          <a:xfrm>
            <a:off x="7416605" y="2140009"/>
            <a:ext cx="514336" cy="426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9174622" y="1508637"/>
            <a:ext cx="257065" cy="8337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193295" y="3878639"/>
            <a:ext cx="5864823" cy="2850011"/>
          </a:xfrm>
          <a:prstGeom prst="rect">
            <a:avLst/>
          </a:prstGeom>
          <a:ln>
            <a:solidFill>
              <a:srgbClr val="FF0000"/>
            </a:solidFill>
          </a:ln>
        </p:spPr>
        <p:txBody>
          <a:bodyPr wrap="square">
            <a:spAutoFit/>
          </a:bodyPr>
          <a:lstStyle/>
          <a:p>
            <a:pPr>
              <a:lnSpc>
                <a:spcPct val="160000"/>
              </a:lnSpc>
            </a:pPr>
            <a:r>
              <a:rPr lang="fr-FR" sz="1600" u="sng" dirty="0"/>
              <a:t>Note</a:t>
            </a:r>
            <a:r>
              <a:rPr lang="fr-FR" sz="1600" dirty="0"/>
              <a:t> : Ici les </a:t>
            </a:r>
            <a:r>
              <a:rPr lang="fr-FR" sz="1600" dirty="0" smtClean="0"/>
              <a:t>dimensions </a:t>
            </a:r>
            <a:r>
              <a:rPr lang="fr-FR" sz="1600" dirty="0"/>
              <a:t>sont exagérées. Les déplacements des patins sont petits et ils ne sont pas représentés </a:t>
            </a:r>
            <a:r>
              <a:rPr lang="fr-FR" sz="1600" dirty="0" smtClean="0"/>
              <a:t>sur les dessins normalisés.</a:t>
            </a:r>
            <a:endParaRPr lang="fr-FR" sz="1600" dirty="0"/>
          </a:p>
          <a:p>
            <a:pPr>
              <a:lnSpc>
                <a:spcPct val="160000"/>
              </a:lnSpc>
            </a:pPr>
            <a:r>
              <a:rPr lang="fr-FR" sz="1600" dirty="0"/>
              <a:t>Nous pouvons alors simplifier les équations Navier-Stokes et les résoudre. Dans ce régime de lubrification, Reynolds a développé des solutions basées </a:t>
            </a:r>
            <a:r>
              <a:rPr lang="fr-FR" sz="1600" dirty="0" smtClean="0"/>
              <a:t>sur </a:t>
            </a:r>
            <a:r>
              <a:rPr lang="fr-FR" sz="1600" dirty="0"/>
              <a:t>la théorie de lubrification qui peut prédire </a:t>
            </a:r>
            <a:r>
              <a:rPr lang="fr-FR" sz="1600" dirty="0" smtClean="0"/>
              <a:t>la distribution </a:t>
            </a:r>
            <a:r>
              <a:rPr lang="fr-FR" sz="1600" dirty="0"/>
              <a:t>de pression </a:t>
            </a:r>
            <a:r>
              <a:rPr lang="fr-FR" sz="1600" dirty="0" smtClean="0"/>
              <a:t>sur les patins</a:t>
            </a:r>
            <a:r>
              <a:rPr lang="fr-FR" sz="1600" dirty="0"/>
              <a:t>.</a:t>
            </a:r>
          </a:p>
        </p:txBody>
      </p:sp>
      <p:sp>
        <p:nvSpPr>
          <p:cNvPr id="5" name="TextBox 4"/>
          <p:cNvSpPr txBox="1"/>
          <p:nvPr/>
        </p:nvSpPr>
        <p:spPr>
          <a:xfrm>
            <a:off x="2849459" y="5136141"/>
            <a:ext cx="3343836" cy="1200329"/>
          </a:xfrm>
          <a:prstGeom prst="rect">
            <a:avLst/>
          </a:prstGeom>
          <a:solidFill>
            <a:schemeClr val="bg1"/>
          </a:solidFill>
          <a:ln>
            <a:solidFill>
              <a:srgbClr val="FF0000"/>
            </a:solidFill>
          </a:ln>
        </p:spPr>
        <p:txBody>
          <a:bodyPr wrap="square" rtlCol="0">
            <a:spAutoFit/>
          </a:bodyPr>
          <a:lstStyle/>
          <a:p>
            <a:r>
              <a:rPr lang="fr-FR" dirty="0" smtClean="0">
                <a:solidFill>
                  <a:srgbClr val="FF0000"/>
                </a:solidFill>
              </a:rPr>
              <a:t>Régimes de lubrification ??</a:t>
            </a:r>
          </a:p>
          <a:p>
            <a:r>
              <a:rPr lang="fr-FR" dirty="0" smtClean="0">
                <a:solidFill>
                  <a:srgbClr val="FF0000"/>
                </a:solidFill>
              </a:rPr>
              <a:t>Equations Navier-Stokes ??</a:t>
            </a:r>
          </a:p>
          <a:p>
            <a:r>
              <a:rPr lang="fr-FR" dirty="0" smtClean="0">
                <a:solidFill>
                  <a:srgbClr val="FF0000"/>
                </a:solidFill>
              </a:rPr>
              <a:t>Distribution de pression ??</a:t>
            </a:r>
          </a:p>
          <a:p>
            <a:r>
              <a:rPr lang="fr-FR" dirty="0" smtClean="0">
                <a:solidFill>
                  <a:srgbClr val="FF0000"/>
                </a:solidFill>
              </a:rPr>
              <a:t>RDV à Mécanique de fluides : S3</a:t>
            </a:r>
            <a:endParaRPr lang="en-US" dirty="0">
              <a:solidFill>
                <a:srgbClr val="FF0000"/>
              </a:solidFill>
            </a:endParaRPr>
          </a:p>
        </p:txBody>
      </p:sp>
      <p:cxnSp>
        <p:nvCxnSpPr>
          <p:cNvPr id="54" name="Straight Connector 53"/>
          <p:cNvCxnSpPr/>
          <p:nvPr/>
        </p:nvCxnSpPr>
        <p:spPr>
          <a:xfrm flipV="1">
            <a:off x="2104008" y="4508626"/>
            <a:ext cx="3417903" cy="6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32330" y="4921624"/>
            <a:ext cx="47871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Left Arrow 57"/>
          <p:cNvSpPr/>
          <p:nvPr/>
        </p:nvSpPr>
        <p:spPr>
          <a:xfrm>
            <a:off x="9757331" y="2165441"/>
            <a:ext cx="792320" cy="162413"/>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0195680" y="37002"/>
            <a:ext cx="2132041" cy="923330"/>
          </a:xfrm>
          <a:prstGeom prst="rect">
            <a:avLst/>
          </a:prstGeom>
          <a:noFill/>
        </p:spPr>
        <p:txBody>
          <a:bodyPr wrap="square" rtlCol="0">
            <a:spAutoFit/>
          </a:bodyPr>
          <a:lstStyle/>
          <a:p>
            <a:r>
              <a:rPr lang="fr-FR" dirty="0" smtClean="0"/>
              <a:t>Sens de la rotation de l’arbre (et donc du collet)</a:t>
            </a:r>
            <a:endParaRPr lang="en-US" dirty="0"/>
          </a:p>
        </p:txBody>
      </p:sp>
      <p:cxnSp>
        <p:nvCxnSpPr>
          <p:cNvPr id="60" name="Straight Connector 59"/>
          <p:cNvCxnSpPr/>
          <p:nvPr/>
        </p:nvCxnSpPr>
        <p:spPr>
          <a:xfrm flipV="1">
            <a:off x="10106989" y="945432"/>
            <a:ext cx="462404" cy="1281099"/>
          </a:xfrm>
          <a:prstGeom prst="lin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a:off x="7219632" y="29086"/>
            <a:ext cx="2132041" cy="646331"/>
          </a:xfrm>
          <a:prstGeom prst="rect">
            <a:avLst/>
          </a:prstGeom>
          <a:noFill/>
        </p:spPr>
        <p:txBody>
          <a:bodyPr wrap="square" rtlCol="0">
            <a:spAutoFit/>
          </a:bodyPr>
          <a:lstStyle/>
          <a:p>
            <a:r>
              <a:rPr lang="fr-FR" dirty="0" smtClean="0"/>
              <a:t>Effort axial de l’arbre (et donc du collet)</a:t>
            </a:r>
            <a:endParaRPr lang="en-US" dirty="0"/>
          </a:p>
        </p:txBody>
      </p:sp>
      <p:cxnSp>
        <p:nvCxnSpPr>
          <p:cNvPr id="62" name="Straight Connector 61"/>
          <p:cNvCxnSpPr>
            <a:stCxn id="61" idx="2"/>
          </p:cNvCxnSpPr>
          <p:nvPr/>
        </p:nvCxnSpPr>
        <p:spPr>
          <a:xfrm>
            <a:off x="8285653" y="675417"/>
            <a:ext cx="994817" cy="1094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fld id="{C6EB85B5-EB29-4F5D-AAB6-D85DA02F0DF8}"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406760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Fixation VS Guidage</a:t>
            </a:r>
            <a:endParaRPr lang="fr-FR" dirty="0"/>
          </a:p>
        </p:txBody>
      </p:sp>
      <p:sp>
        <p:nvSpPr>
          <p:cNvPr id="3" name="Espace réservé du contenu 2"/>
          <p:cNvSpPr>
            <a:spLocks noGrp="1"/>
          </p:cNvSpPr>
          <p:nvPr>
            <p:ph idx="1"/>
          </p:nvPr>
        </p:nvSpPr>
        <p:spPr>
          <a:xfrm>
            <a:off x="838200" y="1825625"/>
            <a:ext cx="10338707" cy="4351338"/>
          </a:xfrm>
        </p:spPr>
        <p:txBody>
          <a:bodyPr>
            <a:normAutofit fontScale="85000" lnSpcReduction="10000"/>
          </a:bodyPr>
          <a:lstStyle/>
          <a:p>
            <a:pPr marL="0" indent="0">
              <a:lnSpc>
                <a:spcPct val="110000"/>
              </a:lnSpc>
              <a:buNone/>
            </a:pPr>
            <a:r>
              <a:rPr lang="fr-FR" dirty="0" smtClean="0"/>
              <a:t>Quand on parle de fixations, nous décrivons </a:t>
            </a:r>
            <a:r>
              <a:rPr lang="fr-FR" dirty="0"/>
              <a:t>l</a:t>
            </a:r>
            <a:r>
              <a:rPr lang="fr-FR" dirty="0" smtClean="0"/>
              <a:t>es pièces intermédiaires qui rendront solidaire à un mouvement deux autres pièces. Donc les pièces de fixation transmettent les efforts/couples d’une pièce sur une autre pièce et l’ensemble se déplace comme un corps rigide.</a:t>
            </a:r>
          </a:p>
          <a:p>
            <a:pPr marL="0" indent="0">
              <a:lnSpc>
                <a:spcPct val="110000"/>
              </a:lnSpc>
              <a:buNone/>
            </a:pPr>
            <a:endParaRPr lang="fr-FR" sz="1900" dirty="0" smtClean="0"/>
          </a:p>
          <a:p>
            <a:pPr marL="0" indent="0">
              <a:lnSpc>
                <a:spcPct val="110000"/>
              </a:lnSpc>
              <a:buNone/>
            </a:pPr>
            <a:r>
              <a:rPr lang="fr-FR" dirty="0">
                <a:solidFill>
                  <a:schemeClr val="bg1"/>
                </a:solidFill>
              </a:rPr>
              <a:t>Quand on parle de guidage, nous décrivons les pièces intermédiaires entre une pièce mobile et une autre pièce immobile d’un mécanisme. Ces pièces de guidage doivent être conçues pour </a:t>
            </a:r>
            <a:r>
              <a:rPr lang="fr-FR" i="1" dirty="0">
                <a:solidFill>
                  <a:schemeClr val="bg1"/>
                </a:solidFill>
              </a:rPr>
              <a:t>minimiser</a:t>
            </a:r>
            <a:r>
              <a:rPr lang="fr-FR" dirty="0">
                <a:solidFill>
                  <a:schemeClr val="bg1"/>
                </a:solidFill>
              </a:rPr>
              <a:t> la transmission d’efforts/couples et rendent le mouvement de la pièce mobile indépendant de la pièce mobile.</a:t>
            </a:r>
          </a:p>
          <a:p>
            <a:pPr marL="0" indent="0">
              <a:lnSpc>
                <a:spcPct val="110000"/>
              </a:lnSpc>
              <a:buNone/>
            </a:pPr>
            <a:endParaRPr lang="fr-FR" sz="1600" dirty="0">
              <a:solidFill>
                <a:schemeClr val="bg1"/>
              </a:solidFill>
            </a:endParaRPr>
          </a:p>
          <a:p>
            <a:pPr marL="0" indent="0">
              <a:lnSpc>
                <a:spcPct val="110000"/>
              </a:lnSpc>
              <a:buNone/>
            </a:pPr>
            <a:r>
              <a:rPr lang="fr-FR" dirty="0" smtClean="0">
                <a:solidFill>
                  <a:schemeClr val="bg1"/>
                </a:solidFill>
              </a:rPr>
              <a:t>Le but ici est d’avoir un </a:t>
            </a:r>
            <a:r>
              <a:rPr lang="fr-FR" b="1" dirty="0" smtClean="0">
                <a:solidFill>
                  <a:schemeClr val="bg1"/>
                </a:solidFill>
              </a:rPr>
              <a:t>minimum des pertes.  </a:t>
            </a:r>
          </a:p>
        </p:txBody>
      </p:sp>
      <p:sp>
        <p:nvSpPr>
          <p:cNvPr id="4" name="Slide Number Placeholder 3"/>
          <p:cNvSpPr>
            <a:spLocks noGrp="1"/>
          </p:cNvSpPr>
          <p:nvPr>
            <p:ph type="sldNum" sz="quarter" idx="12"/>
          </p:nvPr>
        </p:nvSpPr>
        <p:spPr/>
        <p:txBody>
          <a:bodyPr/>
          <a:lstStyle/>
          <a:p>
            <a:fld id="{230B57C3-84FA-4272-A19F-178388A8D0D6}" type="slidenum">
              <a:rPr lang="en-US" smtClean="0"/>
              <a:pPr/>
              <a:t>3</a:t>
            </a:fld>
            <a:endParaRPr lang="en-US"/>
          </a:p>
        </p:txBody>
      </p:sp>
      <p:sp>
        <p:nvSpPr>
          <p:cNvPr id="5" name="Date Placeholder 4"/>
          <p:cNvSpPr>
            <a:spLocks noGrp="1"/>
          </p:cNvSpPr>
          <p:nvPr>
            <p:ph type="dt" sz="half" idx="10"/>
          </p:nvPr>
        </p:nvSpPr>
        <p:spPr/>
        <p:txBody>
          <a:bodyPr/>
          <a:lstStyle/>
          <a:p>
            <a:fld id="{EE581D23-2AC8-4498-A69D-BA410052B6A3}"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29231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Disque à patins</a:t>
            </a:r>
            <a:endParaRPr lang="en-US" dirty="0"/>
          </a:p>
        </p:txBody>
      </p:sp>
      <p:sp>
        <p:nvSpPr>
          <p:cNvPr id="3" name="Content Placeholder 2"/>
          <p:cNvSpPr>
            <a:spLocks noGrp="1"/>
          </p:cNvSpPr>
          <p:nvPr>
            <p:ph idx="1"/>
          </p:nvPr>
        </p:nvSpPr>
        <p:spPr>
          <a:xfrm>
            <a:off x="829245" y="1690688"/>
            <a:ext cx="5347447" cy="5032375"/>
          </a:xfrm>
        </p:spPr>
        <p:txBody>
          <a:bodyPr>
            <a:normAutofit fontScale="62500" lnSpcReduction="20000"/>
          </a:bodyPr>
          <a:lstStyle/>
          <a:p>
            <a:pPr marL="0" indent="0">
              <a:lnSpc>
                <a:spcPct val="160000"/>
              </a:lnSpc>
              <a:buNone/>
            </a:pPr>
            <a:r>
              <a:rPr lang="fr-FR" dirty="0"/>
              <a:t>Cette figure présente une section cylindrique du disque à patins développée sur le plan du dispositif. L’arbre est aussi présent. Le film de l’huile en forme de cale transmet l’effort axial de l’arbre aux patins et ensuite au disque et ses parties connectées. </a:t>
            </a:r>
          </a:p>
          <a:p>
            <a:pPr marL="0" indent="0">
              <a:lnSpc>
                <a:spcPct val="160000"/>
              </a:lnSpc>
              <a:buNone/>
            </a:pPr>
            <a:r>
              <a:rPr lang="fr-FR" dirty="0" smtClean="0"/>
              <a:t>L’effort </a:t>
            </a:r>
            <a:r>
              <a:rPr lang="fr-FR" dirty="0"/>
              <a:t>est transmis </a:t>
            </a:r>
            <a:r>
              <a:rPr lang="fr-FR" dirty="0" smtClean="0"/>
              <a:t>dans le sens </a:t>
            </a:r>
            <a:r>
              <a:rPr lang="fr-FR" dirty="0"/>
              <a:t>indiqué et pas de l’autre sens! </a:t>
            </a:r>
            <a:r>
              <a:rPr lang="fr-FR" dirty="0" smtClean="0"/>
              <a:t>La sens de </a:t>
            </a:r>
            <a:r>
              <a:rPr lang="fr-FR" dirty="0"/>
              <a:t>l’effort </a:t>
            </a:r>
            <a:r>
              <a:rPr lang="fr-FR" dirty="0" smtClean="0"/>
              <a:t>est </a:t>
            </a:r>
            <a:r>
              <a:rPr lang="fr-FR" dirty="0"/>
              <a:t>important pour générer la forme de </a:t>
            </a:r>
            <a:r>
              <a:rPr lang="fr-FR" dirty="0" smtClean="0"/>
              <a:t>cale </a:t>
            </a:r>
            <a:r>
              <a:rPr lang="fr-FR" dirty="0"/>
              <a:t>d’huile qui transmet l’effort. </a:t>
            </a:r>
          </a:p>
          <a:p>
            <a:pPr marL="0" indent="0">
              <a:lnSpc>
                <a:spcPct val="160000"/>
              </a:lnSpc>
              <a:buNone/>
            </a:pPr>
            <a:r>
              <a:rPr lang="fr-FR" b="1" dirty="0" smtClean="0"/>
              <a:t>Donc </a:t>
            </a:r>
            <a:r>
              <a:rPr lang="fr-FR" b="1" dirty="0"/>
              <a:t>deux disques à pivots sont nécessaires, pour </a:t>
            </a:r>
            <a:r>
              <a:rPr lang="fr-FR" b="1" dirty="0" smtClean="0"/>
              <a:t>la transition de l’effort avant et </a:t>
            </a:r>
            <a:r>
              <a:rPr lang="fr-FR" b="1" dirty="0"/>
              <a:t>arrière.</a:t>
            </a:r>
          </a:p>
        </p:txBody>
      </p:sp>
      <p:sp>
        <p:nvSpPr>
          <p:cNvPr id="4" name="Slide Number Placeholder 3"/>
          <p:cNvSpPr>
            <a:spLocks noGrp="1"/>
          </p:cNvSpPr>
          <p:nvPr>
            <p:ph type="sldNum" sz="quarter" idx="12"/>
          </p:nvPr>
        </p:nvSpPr>
        <p:spPr/>
        <p:txBody>
          <a:bodyPr/>
          <a:lstStyle/>
          <a:p>
            <a:fld id="{230B57C3-84FA-4272-A19F-178388A8D0D6}" type="slidenum">
              <a:rPr lang="en-US" smtClean="0"/>
              <a:pPr/>
              <a:t>30</a:t>
            </a:fld>
            <a:endParaRPr lang="en-US"/>
          </a:p>
        </p:txBody>
      </p:sp>
      <p:cxnSp>
        <p:nvCxnSpPr>
          <p:cNvPr id="58" name="Straight Arrow Connector 57"/>
          <p:cNvCxnSpPr/>
          <p:nvPr/>
        </p:nvCxnSpPr>
        <p:spPr>
          <a:xfrm flipH="1" flipV="1">
            <a:off x="10615059" y="2654986"/>
            <a:ext cx="556189" cy="25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383258" y="3135674"/>
            <a:ext cx="5457725" cy="1396015"/>
            <a:chOff x="6728173" y="2197762"/>
            <a:chExt cx="5457725" cy="1396015"/>
          </a:xfrm>
        </p:grpSpPr>
        <p:sp>
          <p:nvSpPr>
            <p:cNvPr id="7" name="Rectangle 6"/>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728173" y="2197762"/>
              <a:ext cx="5457725" cy="1396015"/>
              <a:chOff x="6728173" y="2197762"/>
              <a:chExt cx="5457725" cy="1396015"/>
            </a:xfrm>
          </p:grpSpPr>
          <p:sp>
            <p:nvSpPr>
              <p:cNvPr id="76" name="Rectangle 75"/>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Rectangle 11268"/>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 name="Group 166"/>
          <p:cNvGrpSpPr/>
          <p:nvPr/>
        </p:nvGrpSpPr>
        <p:grpSpPr>
          <a:xfrm flipV="1">
            <a:off x="6383258" y="2047567"/>
            <a:ext cx="5457725" cy="1396015"/>
            <a:chOff x="6728173" y="2197762"/>
            <a:chExt cx="5457725" cy="1396015"/>
          </a:xfrm>
        </p:grpSpPr>
        <p:sp>
          <p:nvSpPr>
            <p:cNvPr id="168" name="Rectangle 167"/>
            <p:cNvSpPr/>
            <p:nvPr/>
          </p:nvSpPr>
          <p:spPr>
            <a:xfrm>
              <a:off x="7130475" y="2536857"/>
              <a:ext cx="4442396" cy="2107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p:cNvGrpSpPr/>
            <p:nvPr/>
          </p:nvGrpSpPr>
          <p:grpSpPr>
            <a:xfrm>
              <a:off x="6728173" y="2197762"/>
              <a:ext cx="5457725" cy="1396015"/>
              <a:chOff x="6728173" y="2197762"/>
              <a:chExt cx="5457725" cy="1396015"/>
            </a:xfrm>
          </p:grpSpPr>
          <p:sp>
            <p:nvSpPr>
              <p:cNvPr id="170" name="Rectangle 169"/>
              <p:cNvSpPr/>
              <p:nvPr/>
            </p:nvSpPr>
            <p:spPr>
              <a:xfrm rot="292993">
                <a:off x="6754984" y="2625050"/>
                <a:ext cx="87391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72"/>
              <p:cNvSpPr/>
              <p:nvPr/>
            </p:nvSpPr>
            <p:spPr>
              <a:xfrm rot="292993">
                <a:off x="11352452" y="2678984"/>
                <a:ext cx="780466" cy="269851"/>
              </a:xfrm>
              <a:custGeom>
                <a:avLst/>
                <a:gdLst>
                  <a:gd name="connsiteX0" fmla="*/ 0 w 1066800"/>
                  <a:gd name="connsiteY0" fmla="*/ 0 h 266700"/>
                  <a:gd name="connsiteX1" fmla="*/ 1066800 w 1066800"/>
                  <a:gd name="connsiteY1" fmla="*/ 0 h 266700"/>
                  <a:gd name="connsiteX2" fmla="*/ 1066800 w 1066800"/>
                  <a:gd name="connsiteY2" fmla="*/ 266700 h 266700"/>
                  <a:gd name="connsiteX3" fmla="*/ 0 w 1066800"/>
                  <a:gd name="connsiteY3" fmla="*/ 266700 h 266700"/>
                  <a:gd name="connsiteX4" fmla="*/ 0 w 1066800"/>
                  <a:gd name="connsiteY4" fmla="*/ 0 h 266700"/>
                  <a:gd name="connsiteX0" fmla="*/ 0 w 1066800"/>
                  <a:gd name="connsiteY0" fmla="*/ 0 h 266700"/>
                  <a:gd name="connsiteX1" fmla="*/ 780466 w 1066800"/>
                  <a:gd name="connsiteY1" fmla="*/ 5344 h 266700"/>
                  <a:gd name="connsiteX2" fmla="*/ 1066800 w 1066800"/>
                  <a:gd name="connsiteY2" fmla="*/ 266700 h 266700"/>
                  <a:gd name="connsiteX3" fmla="*/ 0 w 1066800"/>
                  <a:gd name="connsiteY3" fmla="*/ 266700 h 266700"/>
                  <a:gd name="connsiteX4" fmla="*/ 0 w 1066800"/>
                  <a:gd name="connsiteY4" fmla="*/ 0 h 266700"/>
                  <a:gd name="connsiteX0" fmla="*/ 0 w 780466"/>
                  <a:gd name="connsiteY0" fmla="*/ 0 h 266700"/>
                  <a:gd name="connsiteX1" fmla="*/ 780466 w 780466"/>
                  <a:gd name="connsiteY1" fmla="*/ 5344 h 266700"/>
                  <a:gd name="connsiteX2" fmla="*/ 692619 w 780466"/>
                  <a:gd name="connsiteY2" fmla="*/ 250870 h 266700"/>
                  <a:gd name="connsiteX3" fmla="*/ 0 w 780466"/>
                  <a:gd name="connsiteY3" fmla="*/ 266700 h 266700"/>
                  <a:gd name="connsiteX4" fmla="*/ 0 w 780466"/>
                  <a:gd name="connsiteY4" fmla="*/ 0 h 266700"/>
                  <a:gd name="connsiteX0" fmla="*/ 0 w 780466"/>
                  <a:gd name="connsiteY0" fmla="*/ 0 h 269851"/>
                  <a:gd name="connsiteX1" fmla="*/ 780466 w 780466"/>
                  <a:gd name="connsiteY1" fmla="*/ 5344 h 269851"/>
                  <a:gd name="connsiteX2" fmla="*/ 694240 w 780466"/>
                  <a:gd name="connsiteY2" fmla="*/ 269851 h 269851"/>
                  <a:gd name="connsiteX3" fmla="*/ 0 w 780466"/>
                  <a:gd name="connsiteY3" fmla="*/ 266700 h 269851"/>
                  <a:gd name="connsiteX4" fmla="*/ 0 w 780466"/>
                  <a:gd name="connsiteY4" fmla="*/ 0 h 2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66" h="269851">
                    <a:moveTo>
                      <a:pt x="0" y="0"/>
                    </a:moveTo>
                    <a:lnTo>
                      <a:pt x="780466" y="5344"/>
                    </a:lnTo>
                    <a:lnTo>
                      <a:pt x="694240" y="269851"/>
                    </a:lnTo>
                    <a:lnTo>
                      <a:pt x="0" y="2667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rot="292993">
                <a:off x="776175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rot="292993">
                <a:off x="8952379"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rot="292993">
                <a:off x="10143004" y="2644069"/>
                <a:ext cx="10668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7571254" y="2729796"/>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7666504" y="2792415"/>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8176799"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flipV="1">
                <a:off x="7843423" y="3093648"/>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flipV="1">
                <a:off x="7304444" y="3135156"/>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9341268"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flipV="1">
                <a:off x="9007892"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10507482" y="2882194"/>
                <a:ext cx="55244" cy="2381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flipV="1">
                <a:off x="10174106" y="3084123"/>
                <a:ext cx="790575" cy="457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8756705"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8851955"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9945282" y="2720271"/>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10040532" y="2782890"/>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flipV="1">
                <a:off x="8489895"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flipV="1">
                <a:off x="9675346" y="3131098"/>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104529" y="2966471"/>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113945" y="2347745"/>
                <a:ext cx="4476750" cy="1905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7104529" y="3175324"/>
                <a:ext cx="4476750" cy="1081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1136350" y="2729293"/>
                <a:ext cx="266700" cy="6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1231600" y="2791912"/>
                <a:ext cx="66457" cy="346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flipV="1">
                <a:off x="10866414" y="3130595"/>
                <a:ext cx="790575"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11581170" y="2320066"/>
                <a:ext cx="604728"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flipV="1">
                <a:off x="6756650" y="3074597"/>
                <a:ext cx="648647" cy="5103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6728173" y="2197762"/>
                <a:ext cx="385257" cy="12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2" name="TextBox 201"/>
          <p:cNvSpPr txBox="1"/>
          <p:nvPr/>
        </p:nvSpPr>
        <p:spPr>
          <a:xfrm>
            <a:off x="6693888" y="1998007"/>
            <a:ext cx="2234588" cy="369332"/>
          </a:xfrm>
          <a:prstGeom prst="rect">
            <a:avLst/>
          </a:prstGeom>
          <a:noFill/>
        </p:spPr>
        <p:txBody>
          <a:bodyPr wrap="square" rtlCol="0">
            <a:spAutoFit/>
          </a:bodyPr>
          <a:lstStyle/>
          <a:p>
            <a:r>
              <a:rPr lang="fr-FR" dirty="0" smtClean="0"/>
              <a:t>Disque à patin arrière</a:t>
            </a:r>
            <a:endParaRPr lang="en-US" dirty="0"/>
          </a:p>
        </p:txBody>
      </p:sp>
      <p:sp>
        <p:nvSpPr>
          <p:cNvPr id="203" name="TextBox 202"/>
          <p:cNvSpPr txBox="1"/>
          <p:nvPr/>
        </p:nvSpPr>
        <p:spPr>
          <a:xfrm>
            <a:off x="6683904" y="4203264"/>
            <a:ext cx="2112431" cy="369332"/>
          </a:xfrm>
          <a:prstGeom prst="rect">
            <a:avLst/>
          </a:prstGeom>
          <a:noFill/>
        </p:spPr>
        <p:txBody>
          <a:bodyPr wrap="square" rtlCol="0">
            <a:spAutoFit/>
          </a:bodyPr>
          <a:lstStyle/>
          <a:p>
            <a:r>
              <a:rPr lang="fr-FR" dirty="0" smtClean="0"/>
              <a:t>Disque à patin avant</a:t>
            </a:r>
            <a:endParaRPr lang="en-US" dirty="0"/>
          </a:p>
        </p:txBody>
      </p:sp>
      <p:sp>
        <p:nvSpPr>
          <p:cNvPr id="11" name="TextBox 10"/>
          <p:cNvSpPr txBox="1"/>
          <p:nvPr/>
        </p:nvSpPr>
        <p:spPr>
          <a:xfrm>
            <a:off x="11340273" y="2334648"/>
            <a:ext cx="808208" cy="923330"/>
          </a:xfrm>
          <a:prstGeom prst="rect">
            <a:avLst/>
          </a:prstGeom>
          <a:noFill/>
        </p:spPr>
        <p:txBody>
          <a:bodyPr wrap="square" rtlCol="0">
            <a:spAutoFit/>
          </a:bodyPr>
          <a:lstStyle/>
          <a:p>
            <a:r>
              <a:rPr lang="fr-FR" dirty="0" smtClean="0"/>
              <a:t>Collet de butée</a:t>
            </a:r>
            <a:endParaRPr lang="en-US" dirty="0"/>
          </a:p>
        </p:txBody>
      </p:sp>
      <p:sp>
        <p:nvSpPr>
          <p:cNvPr id="74" name="Left Arrow 73"/>
          <p:cNvSpPr/>
          <p:nvPr/>
        </p:nvSpPr>
        <p:spPr>
          <a:xfrm>
            <a:off x="11316732" y="3198349"/>
            <a:ext cx="792320" cy="162413"/>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BDF50C4-D5A1-4FEA-8F07-AC25DCBB422B}"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4744411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a:t>
            </a:r>
            <a:r>
              <a:rPr lang="fr-FR" dirty="0" smtClean="0"/>
              <a:t>es dessins des paliers de butée peuvent être compliqués à interpréter. Par contre, en connaissant le principe de fonctionnement, nous pouvons simplifier cette tâche.</a:t>
            </a:r>
          </a:p>
          <a:p>
            <a:pPr marL="0" indent="0">
              <a:lnSpc>
                <a:spcPct val="170000"/>
              </a:lnSpc>
              <a:buNone/>
            </a:pPr>
            <a:r>
              <a:rPr lang="fr-FR" dirty="0" smtClean="0">
                <a:solidFill>
                  <a:schemeClr val="bg1"/>
                </a:solidFill>
              </a:rPr>
              <a:t>Nous distinguons directement l’arbre et le collet de butée, indiqué en bleu. </a:t>
            </a:r>
          </a:p>
          <a:p>
            <a:pPr marL="0" indent="0">
              <a:lnSpc>
                <a:spcPct val="170000"/>
              </a:lnSpc>
              <a:buNone/>
            </a:pPr>
            <a:r>
              <a:rPr lang="fr-FR" dirty="0" smtClean="0">
                <a:solidFill>
                  <a:schemeClr val="bg1"/>
                </a:solidFill>
              </a:rPr>
              <a:t>Sur ses deux côté on trouve les patins avant (rouge) et arrière (orange).</a:t>
            </a:r>
          </a:p>
          <a:p>
            <a:pPr marL="0" indent="0">
              <a:lnSpc>
                <a:spcPct val="170000"/>
              </a:lnSpc>
              <a:buNone/>
            </a:pPr>
            <a:r>
              <a:rPr lang="fr-FR" dirty="0" smtClean="0">
                <a:solidFill>
                  <a:schemeClr val="bg1"/>
                </a:solidFill>
              </a:rPr>
              <a:t>Nous observons aussi que le corps du palier est divisé dans deux pièces, indiquées par deux hachures différentes. Nous pouvons enlever la pièce verte pour la maintenance du palier de butée.</a:t>
            </a:r>
            <a:endParaRPr lang="fr-FR"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31</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6" name="Date Placeholder 5"/>
          <p:cNvSpPr>
            <a:spLocks noGrp="1"/>
          </p:cNvSpPr>
          <p:nvPr>
            <p:ph type="dt" sz="half" idx="10"/>
          </p:nvPr>
        </p:nvSpPr>
        <p:spPr/>
        <p:txBody>
          <a:bodyPr/>
          <a:lstStyle/>
          <a:p>
            <a:fld id="{DE10FB8D-5A46-4DBA-9ADD-A2C1FB42E18E}"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341230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Les dessins des paliers de butée peuvent être compliqués à interpréter. Par contre, en connaissant le principe de fonctionnement, nous pouvons simplifier cette tâche.</a:t>
            </a:r>
          </a:p>
          <a:p>
            <a:pPr marL="0" indent="0">
              <a:lnSpc>
                <a:spcPct val="170000"/>
              </a:lnSpc>
              <a:buNone/>
            </a:pPr>
            <a:r>
              <a:rPr lang="fr-FR" dirty="0" smtClean="0"/>
              <a:t>Nous distinguons directement </a:t>
            </a:r>
            <a:r>
              <a:rPr lang="fr-FR" dirty="0"/>
              <a:t>l’arbre, indiqué en </a:t>
            </a:r>
            <a:r>
              <a:rPr lang="fr-FR" dirty="0" smtClean="0">
                <a:solidFill>
                  <a:schemeClr val="accent1"/>
                </a:solidFill>
              </a:rPr>
              <a:t>bleu,</a:t>
            </a:r>
            <a:r>
              <a:rPr lang="fr-FR" dirty="0" smtClean="0"/>
              <a:t> et le collet de butée (contour épais). </a:t>
            </a:r>
          </a:p>
          <a:p>
            <a:pPr marL="0" indent="0">
              <a:lnSpc>
                <a:spcPct val="170000"/>
              </a:lnSpc>
              <a:buNone/>
            </a:pPr>
            <a:r>
              <a:rPr lang="fr-FR" dirty="0" smtClean="0">
                <a:solidFill>
                  <a:schemeClr val="bg1"/>
                </a:solidFill>
              </a:rPr>
              <a:t>Sur ses deux côté on trouve les patins avant (rouge) et arrière (orange).</a:t>
            </a:r>
          </a:p>
          <a:p>
            <a:pPr marL="0" indent="0">
              <a:lnSpc>
                <a:spcPct val="170000"/>
              </a:lnSpc>
              <a:buNone/>
            </a:pPr>
            <a:r>
              <a:rPr lang="fr-FR" dirty="0" smtClean="0">
                <a:solidFill>
                  <a:schemeClr val="bg1"/>
                </a:solidFill>
              </a:rPr>
              <a:t>Nous observons aussi que le corps du palier est divisé dans deux pièces, indiquées par deux hachures différentes. Nous pouvons enlever la pièce verte pour la maintenance du palier de butée.</a:t>
            </a:r>
            <a:endParaRPr lang="fr-FR"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32</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46471" y="2049780"/>
            <a:ext cx="742384" cy="321881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fld id="{524C0FD2-2568-4FD1-8E80-908EE8289834}"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624003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Les dessins des paliers de butée peuvent être compliqués à interpréter. Par contre, en connaissant le principe de fonctionnement, nous pouvons simplifier cette tâche.</a:t>
            </a:r>
          </a:p>
          <a:p>
            <a:pPr marL="0" indent="0">
              <a:lnSpc>
                <a:spcPct val="170000"/>
              </a:lnSpc>
              <a:buNone/>
            </a:pPr>
            <a:r>
              <a:rPr lang="fr-FR" dirty="0" smtClean="0"/>
              <a:t>Nous </a:t>
            </a:r>
            <a:r>
              <a:rPr lang="fr-FR" dirty="0"/>
              <a:t>distinguons directement l’arbre, indiqué en </a:t>
            </a:r>
            <a:r>
              <a:rPr lang="fr-FR" dirty="0">
                <a:solidFill>
                  <a:schemeClr val="accent1"/>
                </a:solidFill>
              </a:rPr>
              <a:t>bleu,</a:t>
            </a:r>
            <a:r>
              <a:rPr lang="fr-FR" dirty="0"/>
              <a:t> et le collet de butée (contour épais). </a:t>
            </a:r>
          </a:p>
          <a:p>
            <a:pPr marL="0" indent="0">
              <a:lnSpc>
                <a:spcPct val="170000"/>
              </a:lnSpc>
              <a:buNone/>
            </a:pPr>
            <a:r>
              <a:rPr lang="fr-FR" dirty="0" smtClean="0"/>
              <a:t>Sur ses deux côtés on trouve les patins avant et arrière.</a:t>
            </a:r>
          </a:p>
          <a:p>
            <a:pPr marL="0" indent="0">
              <a:lnSpc>
                <a:spcPct val="170000"/>
              </a:lnSpc>
              <a:buNone/>
            </a:pPr>
            <a:r>
              <a:rPr lang="fr-FR" dirty="0" smtClean="0">
                <a:solidFill>
                  <a:schemeClr val="bg1"/>
                </a:solidFill>
              </a:rPr>
              <a:t>Nous observons aussi que le corps du palier est divisé dans deux pièces, indiquées par deux hachures différentes. Nous pouvons enlever la pièce verte pour la maintenance du palier de butée.</a:t>
            </a:r>
            <a:endParaRPr lang="fr-FR"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33</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15300" y="1825625"/>
            <a:ext cx="594360" cy="3569335"/>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21140" y="1825625"/>
            <a:ext cx="594360" cy="3569335"/>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07430" y="1802765"/>
            <a:ext cx="1996440" cy="923330"/>
          </a:xfrm>
          <a:prstGeom prst="rect">
            <a:avLst/>
          </a:prstGeom>
          <a:solidFill>
            <a:schemeClr val="bg1"/>
          </a:solidFill>
          <a:ln>
            <a:solidFill>
              <a:schemeClr val="tx1"/>
            </a:solidFill>
          </a:ln>
        </p:spPr>
        <p:txBody>
          <a:bodyPr wrap="square" rtlCol="0">
            <a:spAutoFit/>
          </a:bodyPr>
          <a:lstStyle/>
          <a:p>
            <a:r>
              <a:rPr lang="fr-FR" dirty="0" smtClean="0"/>
              <a:t>Les patins arrières doivent être ici</a:t>
            </a:r>
          </a:p>
          <a:p>
            <a:r>
              <a:rPr lang="fr-FR" dirty="0" smtClean="0"/>
              <a:t>(pourquoi?)</a:t>
            </a:r>
            <a:endParaRPr lang="en-US" dirty="0"/>
          </a:p>
        </p:txBody>
      </p:sp>
      <p:sp>
        <p:nvSpPr>
          <p:cNvPr id="20" name="TextBox 19"/>
          <p:cNvSpPr txBox="1"/>
          <p:nvPr/>
        </p:nvSpPr>
        <p:spPr>
          <a:xfrm>
            <a:off x="9715500" y="1823572"/>
            <a:ext cx="2286000" cy="923330"/>
          </a:xfrm>
          <a:prstGeom prst="rect">
            <a:avLst/>
          </a:prstGeom>
          <a:solidFill>
            <a:schemeClr val="bg1"/>
          </a:solidFill>
          <a:ln>
            <a:solidFill>
              <a:schemeClr val="tx1"/>
            </a:solidFill>
          </a:ln>
        </p:spPr>
        <p:txBody>
          <a:bodyPr wrap="square" rtlCol="0">
            <a:spAutoFit/>
          </a:bodyPr>
          <a:lstStyle>
            <a:defPPr>
              <a:defRPr lang="en-US"/>
            </a:defPPr>
          </a:lstStyle>
          <a:p>
            <a:r>
              <a:rPr lang="fr-FR" dirty="0"/>
              <a:t>Les patins </a:t>
            </a:r>
            <a:r>
              <a:rPr lang="fr-FR" dirty="0" smtClean="0"/>
              <a:t>avants </a:t>
            </a:r>
            <a:r>
              <a:rPr lang="fr-FR" dirty="0"/>
              <a:t>doivent être ici</a:t>
            </a:r>
          </a:p>
          <a:p>
            <a:r>
              <a:rPr lang="fr-FR" dirty="0"/>
              <a:t>(pourquoi?)</a:t>
            </a:r>
            <a:endParaRPr lang="en-US" dirty="0"/>
          </a:p>
        </p:txBody>
      </p:sp>
      <p:sp>
        <p:nvSpPr>
          <p:cNvPr id="9" name="Date Placeholder 8"/>
          <p:cNvSpPr>
            <a:spLocks noGrp="1"/>
          </p:cNvSpPr>
          <p:nvPr>
            <p:ph type="dt" sz="half" idx="10"/>
          </p:nvPr>
        </p:nvSpPr>
        <p:spPr/>
        <p:txBody>
          <a:bodyPr/>
          <a:lstStyle/>
          <a:p>
            <a:fld id="{4CBA8C30-37A4-45FD-B47B-CD2BDA73EFF7}"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034578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Les dessins des paliers de butée peuvent être compliqués à interpréter. Par contre, en connaissant le principe de fonctionnement, nous pouvons simplifier cette tâche.</a:t>
            </a:r>
          </a:p>
          <a:p>
            <a:pPr marL="0" indent="0">
              <a:lnSpc>
                <a:spcPct val="170000"/>
              </a:lnSpc>
              <a:buNone/>
            </a:pPr>
            <a:r>
              <a:rPr lang="fr-FR" dirty="0" smtClean="0"/>
              <a:t>Nous </a:t>
            </a:r>
            <a:r>
              <a:rPr lang="fr-FR" dirty="0"/>
              <a:t>distinguons directement l’arbre, indiqué en </a:t>
            </a:r>
            <a:r>
              <a:rPr lang="fr-FR" dirty="0">
                <a:solidFill>
                  <a:schemeClr val="accent1"/>
                </a:solidFill>
              </a:rPr>
              <a:t>bleu,</a:t>
            </a:r>
            <a:r>
              <a:rPr lang="fr-FR" dirty="0"/>
              <a:t> et le collet de butée (contour épais). </a:t>
            </a:r>
          </a:p>
          <a:p>
            <a:pPr marL="0" indent="0">
              <a:lnSpc>
                <a:spcPct val="170000"/>
              </a:lnSpc>
              <a:buNone/>
            </a:pPr>
            <a:r>
              <a:rPr lang="fr-FR" dirty="0" smtClean="0"/>
              <a:t>Sur ses deux côtés on trouve les patins avant et arrière.</a:t>
            </a:r>
          </a:p>
          <a:p>
            <a:pPr marL="0" indent="0">
              <a:lnSpc>
                <a:spcPct val="170000"/>
              </a:lnSpc>
              <a:buNone/>
            </a:pPr>
            <a:r>
              <a:rPr lang="fr-FR" dirty="0" smtClean="0">
                <a:solidFill>
                  <a:schemeClr val="bg1"/>
                </a:solidFill>
              </a:rPr>
              <a:t>Nous observons aussi que le corps du palier est divisé dans deux pièces, indiquées par deux hachures différentes. Nous pouvons enlever la pièce verte pour la maintenance du palier de butée.</a:t>
            </a:r>
            <a:endParaRPr lang="fr-FR"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34</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15300" y="1825625"/>
            <a:ext cx="594360" cy="3569335"/>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21140" y="1825625"/>
            <a:ext cx="594360" cy="3569335"/>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07430" y="1802765"/>
            <a:ext cx="1996440" cy="923330"/>
          </a:xfrm>
          <a:prstGeom prst="rect">
            <a:avLst/>
          </a:prstGeom>
          <a:solidFill>
            <a:schemeClr val="bg1"/>
          </a:solidFill>
          <a:ln>
            <a:solidFill>
              <a:schemeClr val="tx1"/>
            </a:solidFill>
          </a:ln>
        </p:spPr>
        <p:txBody>
          <a:bodyPr wrap="square" rtlCol="0">
            <a:spAutoFit/>
          </a:bodyPr>
          <a:lstStyle/>
          <a:p>
            <a:r>
              <a:rPr lang="fr-FR" dirty="0" smtClean="0"/>
              <a:t>Les patins arrières doivent être ici</a:t>
            </a:r>
          </a:p>
          <a:p>
            <a:r>
              <a:rPr lang="fr-FR" dirty="0" smtClean="0"/>
              <a:t>(pourquoi?)</a:t>
            </a:r>
            <a:endParaRPr lang="en-US" dirty="0"/>
          </a:p>
        </p:txBody>
      </p:sp>
      <p:sp>
        <p:nvSpPr>
          <p:cNvPr id="20" name="TextBox 19"/>
          <p:cNvSpPr txBox="1"/>
          <p:nvPr/>
        </p:nvSpPr>
        <p:spPr>
          <a:xfrm>
            <a:off x="9715500" y="1823572"/>
            <a:ext cx="2286000" cy="923330"/>
          </a:xfrm>
          <a:prstGeom prst="rect">
            <a:avLst/>
          </a:prstGeom>
          <a:solidFill>
            <a:schemeClr val="bg1"/>
          </a:solidFill>
          <a:ln>
            <a:solidFill>
              <a:schemeClr val="tx1"/>
            </a:solidFill>
          </a:ln>
        </p:spPr>
        <p:txBody>
          <a:bodyPr wrap="square" rtlCol="0">
            <a:spAutoFit/>
          </a:bodyPr>
          <a:lstStyle>
            <a:defPPr>
              <a:defRPr lang="en-US"/>
            </a:defPPr>
          </a:lstStyle>
          <a:p>
            <a:r>
              <a:rPr lang="fr-FR" dirty="0"/>
              <a:t>Les patins </a:t>
            </a:r>
            <a:r>
              <a:rPr lang="fr-FR" dirty="0" smtClean="0"/>
              <a:t>avants </a:t>
            </a:r>
            <a:r>
              <a:rPr lang="fr-FR" dirty="0"/>
              <a:t>doivent être ici</a:t>
            </a:r>
          </a:p>
          <a:p>
            <a:r>
              <a:rPr lang="fr-FR" dirty="0"/>
              <a:t>(pourquoi?)</a:t>
            </a:r>
            <a:endParaRPr lang="en-US" dirty="0"/>
          </a:p>
        </p:txBody>
      </p:sp>
      <p:sp>
        <p:nvSpPr>
          <p:cNvPr id="11" name="Oval 10"/>
          <p:cNvSpPr/>
          <p:nvPr/>
        </p:nvSpPr>
        <p:spPr>
          <a:xfrm>
            <a:off x="6675120" y="1310640"/>
            <a:ext cx="929640" cy="2133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p:cNvSpPr>
            <a:spLocks noGrp="1"/>
          </p:cNvSpPr>
          <p:nvPr>
            <p:ph type="dt" sz="half" idx="10"/>
          </p:nvPr>
        </p:nvSpPr>
        <p:spPr/>
        <p:txBody>
          <a:bodyPr/>
          <a:lstStyle/>
          <a:p>
            <a:fld id="{5DA85D47-F8F6-42F7-B312-D3F5EE4B42DC}"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514674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Les dessins des paliers de butée peuvent être compliqués à interpréter. Par contre, en connaissant le principe de fonctionnement, nous pouvons simplifier cette tâche.</a:t>
            </a:r>
          </a:p>
          <a:p>
            <a:pPr marL="0" indent="0">
              <a:lnSpc>
                <a:spcPct val="170000"/>
              </a:lnSpc>
              <a:buNone/>
            </a:pPr>
            <a:r>
              <a:rPr lang="fr-FR" dirty="0" smtClean="0"/>
              <a:t>Nous </a:t>
            </a:r>
            <a:r>
              <a:rPr lang="fr-FR" dirty="0"/>
              <a:t>distinguons directement l’arbre, indiqué en </a:t>
            </a:r>
            <a:r>
              <a:rPr lang="fr-FR" dirty="0">
                <a:solidFill>
                  <a:schemeClr val="accent1"/>
                </a:solidFill>
              </a:rPr>
              <a:t>bleu,</a:t>
            </a:r>
            <a:r>
              <a:rPr lang="fr-FR" dirty="0"/>
              <a:t> et le collet de butée (contour épais). </a:t>
            </a:r>
          </a:p>
          <a:p>
            <a:pPr marL="0" indent="0">
              <a:lnSpc>
                <a:spcPct val="170000"/>
              </a:lnSpc>
              <a:buNone/>
            </a:pPr>
            <a:r>
              <a:rPr lang="fr-FR" dirty="0" smtClean="0"/>
              <a:t>Sur ses deux côtés on trouve les patins avant (</a:t>
            </a:r>
            <a:r>
              <a:rPr lang="fr-FR" dirty="0" smtClean="0">
                <a:solidFill>
                  <a:srgbClr val="CC3300"/>
                </a:solidFill>
              </a:rPr>
              <a:t>rouge</a:t>
            </a:r>
            <a:r>
              <a:rPr lang="fr-FR" dirty="0" smtClean="0"/>
              <a:t>) et arrière (</a:t>
            </a:r>
            <a:r>
              <a:rPr lang="fr-FR" dirty="0" smtClean="0">
                <a:solidFill>
                  <a:schemeClr val="accent2"/>
                </a:solidFill>
              </a:rPr>
              <a:t>orange</a:t>
            </a:r>
            <a:r>
              <a:rPr lang="fr-FR" dirty="0" smtClean="0"/>
              <a:t>).</a:t>
            </a:r>
          </a:p>
          <a:p>
            <a:pPr marL="0" indent="0">
              <a:lnSpc>
                <a:spcPct val="170000"/>
              </a:lnSpc>
              <a:buNone/>
            </a:pPr>
            <a:r>
              <a:rPr lang="fr-FR" dirty="0" smtClean="0">
                <a:solidFill>
                  <a:schemeClr val="bg1"/>
                </a:solidFill>
              </a:rPr>
              <a:t>Nous observons aussi que le corps du palier est divisé dans deux pièces, indiquées par deux hachures différentes. Nous pouvons enlever la pièce verte pour la maintenance du palier de butée.</a:t>
            </a:r>
            <a:endParaRPr lang="fr-FR" dirty="0">
              <a:solidFill>
                <a:schemeClr val="bg1"/>
              </a:solidFill>
            </a:endParaRPr>
          </a:p>
        </p:txBody>
      </p:sp>
      <p:sp>
        <p:nvSpPr>
          <p:cNvPr id="4" name="Slide Number Placeholder 3"/>
          <p:cNvSpPr>
            <a:spLocks noGrp="1"/>
          </p:cNvSpPr>
          <p:nvPr>
            <p:ph type="sldNum" sz="quarter" idx="12"/>
          </p:nvPr>
        </p:nvSpPr>
        <p:spPr/>
        <p:txBody>
          <a:bodyPr/>
          <a:lstStyle/>
          <a:p>
            <a:fld id="{230B57C3-84FA-4272-A19F-178388A8D0D6}" type="slidenum">
              <a:rPr lang="en-US" smtClean="0"/>
              <a:pPr/>
              <a:t>35</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82854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H="1">
            <a:off x="92760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305800" y="2131220"/>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H="1">
            <a:off x="9293225" y="2119313"/>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B10D916C-D52A-41CB-A586-CDB372866F00}"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022533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3" name="Content Placeholder 2"/>
          <p:cNvSpPr>
            <a:spLocks noGrp="1"/>
          </p:cNvSpPr>
          <p:nvPr>
            <p:ph idx="1"/>
          </p:nvPr>
        </p:nvSpPr>
        <p:spPr>
          <a:xfrm>
            <a:off x="838200" y="1825625"/>
            <a:ext cx="5028446" cy="4351338"/>
          </a:xfrm>
        </p:spPr>
        <p:txBody>
          <a:bodyPr>
            <a:normAutofit fontScale="55000" lnSpcReduction="20000"/>
          </a:bodyPr>
          <a:lstStyle/>
          <a:p>
            <a:pPr marL="0" indent="0">
              <a:lnSpc>
                <a:spcPct val="170000"/>
              </a:lnSpc>
              <a:buNone/>
            </a:pPr>
            <a:r>
              <a:rPr lang="fr-FR" dirty="0"/>
              <a:t>Les dessins des paliers de butée peuvent être compliqués à interpréter. Par contre, en connaissant le principe de fonctionnement, nous pouvons simplifier cette tâche.</a:t>
            </a:r>
          </a:p>
          <a:p>
            <a:pPr marL="0" indent="0">
              <a:lnSpc>
                <a:spcPct val="170000"/>
              </a:lnSpc>
              <a:buNone/>
            </a:pPr>
            <a:r>
              <a:rPr lang="fr-FR" dirty="0" smtClean="0"/>
              <a:t>Nous </a:t>
            </a:r>
            <a:r>
              <a:rPr lang="fr-FR" dirty="0"/>
              <a:t>distinguons directement l’arbre, indiqué en </a:t>
            </a:r>
            <a:r>
              <a:rPr lang="fr-FR" dirty="0">
                <a:solidFill>
                  <a:schemeClr val="accent1"/>
                </a:solidFill>
              </a:rPr>
              <a:t>bleu,</a:t>
            </a:r>
            <a:r>
              <a:rPr lang="fr-FR" dirty="0"/>
              <a:t> et le collet de butée (contour épais). </a:t>
            </a:r>
          </a:p>
          <a:p>
            <a:pPr marL="0" indent="0">
              <a:lnSpc>
                <a:spcPct val="170000"/>
              </a:lnSpc>
              <a:buNone/>
            </a:pPr>
            <a:r>
              <a:rPr lang="fr-FR" dirty="0" smtClean="0"/>
              <a:t>Sur ses deux côtés on trouve les patins avant (</a:t>
            </a:r>
            <a:r>
              <a:rPr lang="fr-FR" dirty="0" smtClean="0">
                <a:solidFill>
                  <a:srgbClr val="C00000"/>
                </a:solidFill>
              </a:rPr>
              <a:t>rouge</a:t>
            </a:r>
            <a:r>
              <a:rPr lang="fr-FR" dirty="0" smtClean="0"/>
              <a:t>) et arrière (</a:t>
            </a:r>
            <a:r>
              <a:rPr lang="fr-FR" dirty="0" smtClean="0">
                <a:solidFill>
                  <a:schemeClr val="accent2"/>
                </a:solidFill>
              </a:rPr>
              <a:t>orange</a:t>
            </a:r>
            <a:r>
              <a:rPr lang="fr-FR" dirty="0" smtClean="0"/>
              <a:t>).</a:t>
            </a:r>
          </a:p>
          <a:p>
            <a:pPr marL="0" indent="0">
              <a:lnSpc>
                <a:spcPct val="170000"/>
              </a:lnSpc>
              <a:buNone/>
            </a:pPr>
            <a:r>
              <a:rPr lang="fr-FR" dirty="0" smtClean="0"/>
              <a:t>Nous observons aussi que le corps du palier est divisé en deux pièces, indiquées par deux hachures différentes. Nous pouvons enlever la pièce verte pour la maintenance du palier de butée.</a:t>
            </a:r>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36</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82854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H="1">
            <a:off x="92760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305800" y="2131220"/>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H="1">
            <a:off x="9293225" y="2119313"/>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697980" y="1325880"/>
            <a:ext cx="1562100" cy="1287780"/>
          </a:xfrm>
          <a:custGeom>
            <a:avLst/>
            <a:gdLst>
              <a:gd name="connsiteX0" fmla="*/ 1546860 w 1562100"/>
              <a:gd name="connsiteY0" fmla="*/ 0 h 1287780"/>
              <a:gd name="connsiteX1" fmla="*/ 1562100 w 1562100"/>
              <a:gd name="connsiteY1" fmla="*/ 739140 h 1287780"/>
              <a:gd name="connsiteX2" fmla="*/ 1554480 w 1562100"/>
              <a:gd name="connsiteY2" fmla="*/ 1287780 h 1287780"/>
              <a:gd name="connsiteX3" fmla="*/ 0 w 1562100"/>
              <a:gd name="connsiteY3" fmla="*/ 1249680 h 1287780"/>
              <a:gd name="connsiteX4" fmla="*/ 0 w 1562100"/>
              <a:gd name="connsiteY4" fmla="*/ 982980 h 1287780"/>
              <a:gd name="connsiteX5" fmla="*/ 45720 w 1562100"/>
              <a:gd name="connsiteY5" fmla="*/ 937260 h 1287780"/>
              <a:gd name="connsiteX6" fmla="*/ 45720 w 1562100"/>
              <a:gd name="connsiteY6" fmla="*/ 838200 h 1287780"/>
              <a:gd name="connsiteX7" fmla="*/ 114300 w 1562100"/>
              <a:gd name="connsiteY7" fmla="*/ 830580 h 1287780"/>
              <a:gd name="connsiteX8" fmla="*/ 571500 w 1562100"/>
              <a:gd name="connsiteY8" fmla="*/ 289560 h 1287780"/>
              <a:gd name="connsiteX9" fmla="*/ 739140 w 1562100"/>
              <a:gd name="connsiteY9" fmla="*/ 236220 h 1287780"/>
              <a:gd name="connsiteX10" fmla="*/ 1402080 w 1562100"/>
              <a:gd name="connsiteY10" fmla="*/ 45720 h 1287780"/>
              <a:gd name="connsiteX11" fmla="*/ 1447800 w 1562100"/>
              <a:gd name="connsiteY11" fmla="*/ 7620 h 1287780"/>
              <a:gd name="connsiteX12" fmla="*/ 1546860 w 1562100"/>
              <a:gd name="connsiteY12" fmla="*/ 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1287780">
                <a:moveTo>
                  <a:pt x="1546860" y="0"/>
                </a:moveTo>
                <a:lnTo>
                  <a:pt x="1562100" y="739140"/>
                </a:lnTo>
                <a:lnTo>
                  <a:pt x="1554480" y="1287780"/>
                </a:lnTo>
                <a:lnTo>
                  <a:pt x="0" y="1249680"/>
                </a:lnTo>
                <a:lnTo>
                  <a:pt x="0" y="982980"/>
                </a:lnTo>
                <a:lnTo>
                  <a:pt x="45720" y="937260"/>
                </a:lnTo>
                <a:lnTo>
                  <a:pt x="45720" y="838200"/>
                </a:lnTo>
                <a:lnTo>
                  <a:pt x="114300" y="830580"/>
                </a:lnTo>
                <a:lnTo>
                  <a:pt x="571500" y="289560"/>
                </a:lnTo>
                <a:lnTo>
                  <a:pt x="739140" y="236220"/>
                </a:lnTo>
                <a:lnTo>
                  <a:pt x="1402080" y="45720"/>
                </a:lnTo>
                <a:lnTo>
                  <a:pt x="1447800" y="7620"/>
                </a:lnTo>
                <a:lnTo>
                  <a:pt x="1546860" y="0"/>
                </a:lnTo>
                <a:close/>
              </a:path>
            </a:pathLst>
          </a:custGeom>
          <a:solidFill>
            <a:srgbClr val="70AD4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9532620" y="1173480"/>
            <a:ext cx="1584960" cy="1417320"/>
          </a:xfrm>
          <a:custGeom>
            <a:avLst/>
            <a:gdLst>
              <a:gd name="connsiteX0" fmla="*/ 53340 w 1584960"/>
              <a:gd name="connsiteY0" fmla="*/ 160020 h 1417320"/>
              <a:gd name="connsiteX1" fmla="*/ 53340 w 1584960"/>
              <a:gd name="connsiteY1" fmla="*/ 914400 h 1417320"/>
              <a:gd name="connsiteX2" fmla="*/ 22860 w 1584960"/>
              <a:gd name="connsiteY2" fmla="*/ 1005840 h 1417320"/>
              <a:gd name="connsiteX3" fmla="*/ 0 w 1584960"/>
              <a:gd name="connsiteY3" fmla="*/ 1295400 h 1417320"/>
              <a:gd name="connsiteX4" fmla="*/ 38100 w 1584960"/>
              <a:gd name="connsiteY4" fmla="*/ 1402080 h 1417320"/>
              <a:gd name="connsiteX5" fmla="*/ 1569720 w 1584960"/>
              <a:gd name="connsiteY5" fmla="*/ 1417320 h 1417320"/>
              <a:gd name="connsiteX6" fmla="*/ 1584960 w 1584960"/>
              <a:gd name="connsiteY6" fmla="*/ 1165860 h 1417320"/>
              <a:gd name="connsiteX7" fmla="*/ 1546860 w 1584960"/>
              <a:gd name="connsiteY7" fmla="*/ 1097280 h 1417320"/>
              <a:gd name="connsiteX8" fmla="*/ 1531620 w 1584960"/>
              <a:gd name="connsiteY8" fmla="*/ 1005840 h 1417320"/>
              <a:gd name="connsiteX9" fmla="*/ 1424940 w 1584960"/>
              <a:gd name="connsiteY9" fmla="*/ 1013460 h 1417320"/>
              <a:gd name="connsiteX10" fmla="*/ 990600 w 1584960"/>
              <a:gd name="connsiteY10" fmla="*/ 472440 h 1417320"/>
              <a:gd name="connsiteX11" fmla="*/ 937260 w 1584960"/>
              <a:gd name="connsiteY11" fmla="*/ 419100 h 1417320"/>
              <a:gd name="connsiteX12" fmla="*/ 944880 w 1584960"/>
              <a:gd name="connsiteY12" fmla="*/ 160020 h 1417320"/>
              <a:gd name="connsiteX13" fmla="*/ 1013460 w 1584960"/>
              <a:gd name="connsiteY13" fmla="*/ 106680 h 1417320"/>
              <a:gd name="connsiteX14" fmla="*/ 1021080 w 1584960"/>
              <a:gd name="connsiteY14" fmla="*/ 60960 h 1417320"/>
              <a:gd name="connsiteX15" fmla="*/ 960120 w 1584960"/>
              <a:gd name="connsiteY15" fmla="*/ 7620 h 1417320"/>
              <a:gd name="connsiteX16" fmla="*/ 876300 w 1584960"/>
              <a:gd name="connsiteY16" fmla="*/ 0 h 1417320"/>
              <a:gd name="connsiteX17" fmla="*/ 678180 w 1584960"/>
              <a:gd name="connsiteY17" fmla="*/ 15240 h 1417320"/>
              <a:gd name="connsiteX18" fmla="*/ 662940 w 1584960"/>
              <a:gd name="connsiteY18" fmla="*/ 76200 h 1417320"/>
              <a:gd name="connsiteX19" fmla="*/ 693420 w 1584960"/>
              <a:gd name="connsiteY19" fmla="*/ 114300 h 1417320"/>
              <a:gd name="connsiteX20" fmla="*/ 762000 w 1584960"/>
              <a:gd name="connsiteY20" fmla="*/ 129540 h 1417320"/>
              <a:gd name="connsiteX21" fmla="*/ 762000 w 1584960"/>
              <a:gd name="connsiteY21" fmla="*/ 190500 h 1417320"/>
              <a:gd name="connsiteX22" fmla="*/ 769620 w 1584960"/>
              <a:gd name="connsiteY22" fmla="*/ 365760 h 1417320"/>
              <a:gd name="connsiteX23" fmla="*/ 190500 w 1584960"/>
              <a:gd name="connsiteY23" fmla="*/ 175260 h 1417320"/>
              <a:gd name="connsiteX24" fmla="*/ 53340 w 1584960"/>
              <a:gd name="connsiteY24" fmla="*/ 16002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960" h="1417320">
                <a:moveTo>
                  <a:pt x="53340" y="160020"/>
                </a:moveTo>
                <a:lnTo>
                  <a:pt x="53340" y="914400"/>
                </a:lnTo>
                <a:lnTo>
                  <a:pt x="22860" y="1005840"/>
                </a:lnTo>
                <a:lnTo>
                  <a:pt x="0" y="1295400"/>
                </a:lnTo>
                <a:lnTo>
                  <a:pt x="38100" y="1402080"/>
                </a:lnTo>
                <a:lnTo>
                  <a:pt x="1569720" y="1417320"/>
                </a:lnTo>
                <a:lnTo>
                  <a:pt x="1584960" y="1165860"/>
                </a:lnTo>
                <a:lnTo>
                  <a:pt x="1546860" y="1097280"/>
                </a:lnTo>
                <a:lnTo>
                  <a:pt x="1531620" y="1005840"/>
                </a:lnTo>
                <a:lnTo>
                  <a:pt x="1424940" y="1013460"/>
                </a:lnTo>
                <a:lnTo>
                  <a:pt x="990600" y="472440"/>
                </a:lnTo>
                <a:lnTo>
                  <a:pt x="937260" y="419100"/>
                </a:lnTo>
                <a:lnTo>
                  <a:pt x="944880" y="160020"/>
                </a:lnTo>
                <a:lnTo>
                  <a:pt x="1013460" y="106680"/>
                </a:lnTo>
                <a:lnTo>
                  <a:pt x="1021080" y="60960"/>
                </a:lnTo>
                <a:lnTo>
                  <a:pt x="960120" y="7620"/>
                </a:lnTo>
                <a:lnTo>
                  <a:pt x="876300" y="0"/>
                </a:lnTo>
                <a:lnTo>
                  <a:pt x="678180" y="15240"/>
                </a:lnTo>
                <a:lnTo>
                  <a:pt x="662940" y="76200"/>
                </a:lnTo>
                <a:lnTo>
                  <a:pt x="693420" y="114300"/>
                </a:lnTo>
                <a:lnTo>
                  <a:pt x="762000" y="129540"/>
                </a:lnTo>
                <a:lnTo>
                  <a:pt x="762000" y="190500"/>
                </a:lnTo>
                <a:lnTo>
                  <a:pt x="769620" y="365760"/>
                </a:lnTo>
                <a:lnTo>
                  <a:pt x="190500" y="175260"/>
                </a:lnTo>
                <a:lnTo>
                  <a:pt x="53340" y="160020"/>
                </a:lnTo>
                <a:close/>
              </a:path>
            </a:pathLst>
          </a:custGeom>
          <a:solidFill>
            <a:srgbClr val="70AD4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6134100" y="4663440"/>
            <a:ext cx="5524500" cy="1531620"/>
          </a:xfrm>
          <a:custGeom>
            <a:avLst/>
            <a:gdLst>
              <a:gd name="connsiteX0" fmla="*/ 342900 w 5524500"/>
              <a:gd name="connsiteY0" fmla="*/ 0 h 1531620"/>
              <a:gd name="connsiteX1" fmla="*/ 0 w 5524500"/>
              <a:gd name="connsiteY1" fmla="*/ 1112520 h 1531620"/>
              <a:gd name="connsiteX2" fmla="*/ 7620 w 5524500"/>
              <a:gd name="connsiteY2" fmla="*/ 1501140 h 1531620"/>
              <a:gd name="connsiteX3" fmla="*/ 5516880 w 5524500"/>
              <a:gd name="connsiteY3" fmla="*/ 1531620 h 1531620"/>
              <a:gd name="connsiteX4" fmla="*/ 5524500 w 5524500"/>
              <a:gd name="connsiteY4" fmla="*/ 1135380 h 1531620"/>
              <a:gd name="connsiteX5" fmla="*/ 5166360 w 5524500"/>
              <a:gd name="connsiteY5" fmla="*/ 7620 h 1531620"/>
              <a:gd name="connsiteX6" fmla="*/ 5044440 w 5524500"/>
              <a:gd name="connsiteY6" fmla="*/ 22860 h 1531620"/>
              <a:gd name="connsiteX7" fmla="*/ 5029200 w 5524500"/>
              <a:gd name="connsiteY7" fmla="*/ 251460 h 1531620"/>
              <a:gd name="connsiteX8" fmla="*/ 4975860 w 5524500"/>
              <a:gd name="connsiteY8" fmla="*/ 251460 h 1531620"/>
              <a:gd name="connsiteX9" fmla="*/ 4968240 w 5524500"/>
              <a:gd name="connsiteY9" fmla="*/ 30480 h 1531620"/>
              <a:gd name="connsiteX10" fmla="*/ 3398520 w 5524500"/>
              <a:gd name="connsiteY10" fmla="*/ 45720 h 1531620"/>
              <a:gd name="connsiteX11" fmla="*/ 3398520 w 5524500"/>
              <a:gd name="connsiteY11" fmla="*/ 609600 h 1531620"/>
              <a:gd name="connsiteX12" fmla="*/ 2125980 w 5524500"/>
              <a:gd name="connsiteY12" fmla="*/ 601980 h 1531620"/>
              <a:gd name="connsiteX13" fmla="*/ 2125980 w 5524500"/>
              <a:gd name="connsiteY13" fmla="*/ 53340 h 1531620"/>
              <a:gd name="connsiteX14" fmla="*/ 548640 w 5524500"/>
              <a:gd name="connsiteY14" fmla="*/ 30480 h 1531620"/>
              <a:gd name="connsiteX15" fmla="*/ 541020 w 5524500"/>
              <a:gd name="connsiteY15" fmla="*/ 266700 h 1531620"/>
              <a:gd name="connsiteX16" fmla="*/ 472440 w 5524500"/>
              <a:gd name="connsiteY16" fmla="*/ 259080 h 1531620"/>
              <a:gd name="connsiteX17" fmla="*/ 480060 w 5524500"/>
              <a:gd name="connsiteY17" fmla="*/ 7620 h 1531620"/>
              <a:gd name="connsiteX18" fmla="*/ 342900 w 5524500"/>
              <a:gd name="connsiteY18" fmla="*/ 0 h 153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24500" h="1531620">
                <a:moveTo>
                  <a:pt x="342900" y="0"/>
                </a:moveTo>
                <a:lnTo>
                  <a:pt x="0" y="1112520"/>
                </a:lnTo>
                <a:lnTo>
                  <a:pt x="7620" y="1501140"/>
                </a:lnTo>
                <a:lnTo>
                  <a:pt x="5516880" y="1531620"/>
                </a:lnTo>
                <a:lnTo>
                  <a:pt x="5524500" y="1135380"/>
                </a:lnTo>
                <a:lnTo>
                  <a:pt x="5166360" y="7620"/>
                </a:lnTo>
                <a:lnTo>
                  <a:pt x="5044440" y="22860"/>
                </a:lnTo>
                <a:lnTo>
                  <a:pt x="5029200" y="251460"/>
                </a:lnTo>
                <a:lnTo>
                  <a:pt x="4975860" y="251460"/>
                </a:lnTo>
                <a:lnTo>
                  <a:pt x="4968240" y="30480"/>
                </a:lnTo>
                <a:lnTo>
                  <a:pt x="3398520" y="45720"/>
                </a:lnTo>
                <a:lnTo>
                  <a:pt x="3398520" y="609600"/>
                </a:lnTo>
                <a:lnTo>
                  <a:pt x="2125980" y="601980"/>
                </a:lnTo>
                <a:lnTo>
                  <a:pt x="2125980" y="53340"/>
                </a:lnTo>
                <a:lnTo>
                  <a:pt x="548640" y="30480"/>
                </a:lnTo>
                <a:lnTo>
                  <a:pt x="541020" y="266700"/>
                </a:lnTo>
                <a:lnTo>
                  <a:pt x="472440" y="259080"/>
                </a:lnTo>
                <a:lnTo>
                  <a:pt x="480060" y="7620"/>
                </a:lnTo>
                <a:lnTo>
                  <a:pt x="342900" y="0"/>
                </a:lnTo>
                <a:close/>
              </a:path>
            </a:pathLst>
          </a:custGeom>
          <a:solidFill>
            <a:srgbClr val="FFC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999DC7B1-8D87-475D-A2E6-58CCC6368522}"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213030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 de butée</a:t>
            </a: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37</a:t>
            </a:fld>
            <a:endParaRPr lang="en-US"/>
          </a:p>
        </p:txBody>
      </p:sp>
      <p:pic>
        <p:nvPicPr>
          <p:cNvPr id="5" name="Picture 4"/>
          <p:cNvPicPr>
            <a:picLocks noChangeAspect="1"/>
          </p:cNvPicPr>
          <p:nvPr/>
        </p:nvPicPr>
        <p:blipFill>
          <a:blip r:embed="rId2"/>
          <a:stretch>
            <a:fillRect/>
          </a:stretch>
        </p:blipFill>
        <p:spPr>
          <a:xfrm>
            <a:off x="6096000" y="793750"/>
            <a:ext cx="5610225" cy="5562600"/>
          </a:xfrm>
          <a:prstGeom prst="rect">
            <a:avLst/>
          </a:prstGeom>
        </p:spPr>
      </p:pic>
      <p:sp>
        <p:nvSpPr>
          <p:cNvPr id="7" name="Freeform 6"/>
          <p:cNvSpPr/>
          <p:nvPr/>
        </p:nvSpPr>
        <p:spPr>
          <a:xfrm>
            <a:off x="6172200" y="2049780"/>
            <a:ext cx="5273040" cy="3218815"/>
          </a:xfrm>
          <a:custGeom>
            <a:avLst/>
            <a:gdLst>
              <a:gd name="connsiteX0" fmla="*/ 45720 w 5273040"/>
              <a:gd name="connsiteY0" fmla="*/ 845820 h 3215640"/>
              <a:gd name="connsiteX1" fmla="*/ 7620 w 5273040"/>
              <a:gd name="connsiteY1" fmla="*/ 1097280 h 3215640"/>
              <a:gd name="connsiteX2" fmla="*/ 60960 w 5273040"/>
              <a:gd name="connsiteY2" fmla="*/ 1219200 h 3215640"/>
              <a:gd name="connsiteX3" fmla="*/ 0 w 5273040"/>
              <a:gd name="connsiteY3" fmla="*/ 1447800 h 3215640"/>
              <a:gd name="connsiteX4" fmla="*/ 91440 w 5273040"/>
              <a:gd name="connsiteY4" fmla="*/ 1729740 h 3215640"/>
              <a:gd name="connsiteX5" fmla="*/ 30480 w 5273040"/>
              <a:gd name="connsiteY5" fmla="*/ 1866900 h 3215640"/>
              <a:gd name="connsiteX6" fmla="*/ 60960 w 5273040"/>
              <a:gd name="connsiteY6" fmla="*/ 2057400 h 3215640"/>
              <a:gd name="connsiteX7" fmla="*/ 45720 w 5273040"/>
              <a:gd name="connsiteY7" fmla="*/ 2301240 h 3215640"/>
              <a:gd name="connsiteX8" fmla="*/ 205740 w 5273040"/>
              <a:gd name="connsiteY8" fmla="*/ 2308860 h 3215640"/>
              <a:gd name="connsiteX9" fmla="*/ 2247900 w 5273040"/>
              <a:gd name="connsiteY9" fmla="*/ 2346960 h 3215640"/>
              <a:gd name="connsiteX10" fmla="*/ 2377440 w 5273040"/>
              <a:gd name="connsiteY10" fmla="*/ 2423160 h 3215640"/>
              <a:gd name="connsiteX11" fmla="*/ 2377440 w 5273040"/>
              <a:gd name="connsiteY11" fmla="*/ 3208020 h 3215640"/>
              <a:gd name="connsiteX12" fmla="*/ 3124200 w 5273040"/>
              <a:gd name="connsiteY12" fmla="*/ 3215640 h 3215640"/>
              <a:gd name="connsiteX13" fmla="*/ 3108960 w 5273040"/>
              <a:gd name="connsiteY13" fmla="*/ 2407920 h 3215640"/>
              <a:gd name="connsiteX14" fmla="*/ 3162300 w 5273040"/>
              <a:gd name="connsiteY14" fmla="*/ 2354580 h 3215640"/>
              <a:gd name="connsiteX15" fmla="*/ 4625340 w 5273040"/>
              <a:gd name="connsiteY15" fmla="*/ 2346960 h 3215640"/>
              <a:gd name="connsiteX16" fmla="*/ 4671060 w 5273040"/>
              <a:gd name="connsiteY16" fmla="*/ 2339340 h 3215640"/>
              <a:gd name="connsiteX17" fmla="*/ 5273040 w 5273040"/>
              <a:gd name="connsiteY17" fmla="*/ 2331720 h 3215640"/>
              <a:gd name="connsiteX18" fmla="*/ 5273040 w 5273040"/>
              <a:gd name="connsiteY18" fmla="*/ 868680 h 3215640"/>
              <a:gd name="connsiteX19" fmla="*/ 4625340 w 5273040"/>
              <a:gd name="connsiteY19" fmla="*/ 883920 h 3215640"/>
              <a:gd name="connsiteX20" fmla="*/ 3558540 w 5273040"/>
              <a:gd name="connsiteY20" fmla="*/ 853440 h 3215640"/>
              <a:gd name="connsiteX21" fmla="*/ 3223260 w 5273040"/>
              <a:gd name="connsiteY21" fmla="*/ 861060 h 3215640"/>
              <a:gd name="connsiteX22" fmla="*/ 3116580 w 5273040"/>
              <a:gd name="connsiteY22" fmla="*/ 822960 h 3215640"/>
              <a:gd name="connsiteX23" fmla="*/ 3108960 w 5273040"/>
              <a:gd name="connsiteY23" fmla="*/ 0 h 3215640"/>
              <a:gd name="connsiteX24" fmla="*/ 2369820 w 5273040"/>
              <a:gd name="connsiteY24" fmla="*/ 7620 h 3215640"/>
              <a:gd name="connsiteX25" fmla="*/ 2385060 w 5273040"/>
              <a:gd name="connsiteY25" fmla="*/ 800100 h 3215640"/>
              <a:gd name="connsiteX26" fmla="*/ 2263140 w 5273040"/>
              <a:gd name="connsiteY26" fmla="*/ 861060 h 3215640"/>
              <a:gd name="connsiteX27" fmla="*/ 45720 w 5273040"/>
              <a:gd name="connsiteY27" fmla="*/ 845820 h 3215640"/>
              <a:gd name="connsiteX0" fmla="*/ 45720 w 5273040"/>
              <a:gd name="connsiteY0" fmla="*/ 845820 h 3218815"/>
              <a:gd name="connsiteX1" fmla="*/ 7620 w 5273040"/>
              <a:gd name="connsiteY1" fmla="*/ 1097280 h 3218815"/>
              <a:gd name="connsiteX2" fmla="*/ 60960 w 5273040"/>
              <a:gd name="connsiteY2" fmla="*/ 1219200 h 3218815"/>
              <a:gd name="connsiteX3" fmla="*/ 0 w 5273040"/>
              <a:gd name="connsiteY3" fmla="*/ 1447800 h 3218815"/>
              <a:gd name="connsiteX4" fmla="*/ 91440 w 5273040"/>
              <a:gd name="connsiteY4" fmla="*/ 1729740 h 3218815"/>
              <a:gd name="connsiteX5" fmla="*/ 30480 w 5273040"/>
              <a:gd name="connsiteY5" fmla="*/ 1866900 h 3218815"/>
              <a:gd name="connsiteX6" fmla="*/ 60960 w 5273040"/>
              <a:gd name="connsiteY6" fmla="*/ 2057400 h 3218815"/>
              <a:gd name="connsiteX7" fmla="*/ 45720 w 5273040"/>
              <a:gd name="connsiteY7" fmla="*/ 2301240 h 3218815"/>
              <a:gd name="connsiteX8" fmla="*/ 205740 w 5273040"/>
              <a:gd name="connsiteY8" fmla="*/ 2308860 h 3218815"/>
              <a:gd name="connsiteX9" fmla="*/ 2247900 w 5273040"/>
              <a:gd name="connsiteY9" fmla="*/ 2346960 h 3218815"/>
              <a:gd name="connsiteX10" fmla="*/ 2377440 w 5273040"/>
              <a:gd name="connsiteY10" fmla="*/ 2423160 h 3218815"/>
              <a:gd name="connsiteX11" fmla="*/ 2377440 w 5273040"/>
              <a:gd name="connsiteY11" fmla="*/ 3208020 h 3218815"/>
              <a:gd name="connsiteX12" fmla="*/ 3108325 w 5273040"/>
              <a:gd name="connsiteY12" fmla="*/ 3218815 h 3218815"/>
              <a:gd name="connsiteX13" fmla="*/ 3108960 w 5273040"/>
              <a:gd name="connsiteY13" fmla="*/ 2407920 h 3218815"/>
              <a:gd name="connsiteX14" fmla="*/ 3162300 w 5273040"/>
              <a:gd name="connsiteY14" fmla="*/ 2354580 h 3218815"/>
              <a:gd name="connsiteX15" fmla="*/ 4625340 w 5273040"/>
              <a:gd name="connsiteY15" fmla="*/ 2346960 h 3218815"/>
              <a:gd name="connsiteX16" fmla="*/ 4671060 w 5273040"/>
              <a:gd name="connsiteY16" fmla="*/ 2339340 h 3218815"/>
              <a:gd name="connsiteX17" fmla="*/ 5273040 w 5273040"/>
              <a:gd name="connsiteY17" fmla="*/ 2331720 h 3218815"/>
              <a:gd name="connsiteX18" fmla="*/ 5273040 w 5273040"/>
              <a:gd name="connsiteY18" fmla="*/ 868680 h 3218815"/>
              <a:gd name="connsiteX19" fmla="*/ 4625340 w 5273040"/>
              <a:gd name="connsiteY19" fmla="*/ 883920 h 3218815"/>
              <a:gd name="connsiteX20" fmla="*/ 3558540 w 5273040"/>
              <a:gd name="connsiteY20" fmla="*/ 853440 h 3218815"/>
              <a:gd name="connsiteX21" fmla="*/ 3223260 w 5273040"/>
              <a:gd name="connsiteY21" fmla="*/ 861060 h 3218815"/>
              <a:gd name="connsiteX22" fmla="*/ 3116580 w 5273040"/>
              <a:gd name="connsiteY22" fmla="*/ 822960 h 3218815"/>
              <a:gd name="connsiteX23" fmla="*/ 3108960 w 5273040"/>
              <a:gd name="connsiteY23" fmla="*/ 0 h 3218815"/>
              <a:gd name="connsiteX24" fmla="*/ 2369820 w 5273040"/>
              <a:gd name="connsiteY24" fmla="*/ 7620 h 3218815"/>
              <a:gd name="connsiteX25" fmla="*/ 2385060 w 5273040"/>
              <a:gd name="connsiteY25" fmla="*/ 800100 h 3218815"/>
              <a:gd name="connsiteX26" fmla="*/ 2263140 w 5273040"/>
              <a:gd name="connsiteY26" fmla="*/ 861060 h 3218815"/>
              <a:gd name="connsiteX27" fmla="*/ 45720 w 5273040"/>
              <a:gd name="connsiteY27" fmla="*/ 845820 h 321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73040" h="3218815">
                <a:moveTo>
                  <a:pt x="45720" y="845820"/>
                </a:moveTo>
                <a:lnTo>
                  <a:pt x="7620" y="1097280"/>
                </a:lnTo>
                <a:lnTo>
                  <a:pt x="60960" y="1219200"/>
                </a:lnTo>
                <a:lnTo>
                  <a:pt x="0" y="1447800"/>
                </a:lnTo>
                <a:lnTo>
                  <a:pt x="91440" y="1729740"/>
                </a:lnTo>
                <a:lnTo>
                  <a:pt x="30480" y="1866900"/>
                </a:lnTo>
                <a:lnTo>
                  <a:pt x="60960" y="2057400"/>
                </a:lnTo>
                <a:lnTo>
                  <a:pt x="45720" y="2301240"/>
                </a:lnTo>
                <a:lnTo>
                  <a:pt x="205740" y="2308860"/>
                </a:lnTo>
                <a:lnTo>
                  <a:pt x="2247900" y="2346960"/>
                </a:lnTo>
                <a:lnTo>
                  <a:pt x="2377440" y="2423160"/>
                </a:lnTo>
                <a:lnTo>
                  <a:pt x="2377440" y="3208020"/>
                </a:lnTo>
                <a:lnTo>
                  <a:pt x="3108325" y="3218815"/>
                </a:lnTo>
                <a:cubicBezTo>
                  <a:pt x="3108537" y="2948517"/>
                  <a:pt x="3108748" y="2678218"/>
                  <a:pt x="3108960" y="2407920"/>
                </a:cubicBezTo>
                <a:lnTo>
                  <a:pt x="3162300" y="2354580"/>
                </a:lnTo>
                <a:lnTo>
                  <a:pt x="4625340" y="2346960"/>
                </a:lnTo>
                <a:lnTo>
                  <a:pt x="4671060" y="2339340"/>
                </a:lnTo>
                <a:lnTo>
                  <a:pt x="5273040" y="2331720"/>
                </a:lnTo>
                <a:lnTo>
                  <a:pt x="5273040" y="868680"/>
                </a:lnTo>
                <a:lnTo>
                  <a:pt x="4625340" y="883920"/>
                </a:lnTo>
                <a:lnTo>
                  <a:pt x="3558540" y="853440"/>
                </a:lnTo>
                <a:lnTo>
                  <a:pt x="3223260" y="861060"/>
                </a:lnTo>
                <a:lnTo>
                  <a:pt x="3116580" y="822960"/>
                </a:lnTo>
                <a:lnTo>
                  <a:pt x="3108960" y="0"/>
                </a:lnTo>
                <a:lnTo>
                  <a:pt x="2369820" y="7620"/>
                </a:lnTo>
                <a:lnTo>
                  <a:pt x="2385060" y="800100"/>
                </a:lnTo>
                <a:lnTo>
                  <a:pt x="2263140" y="861060"/>
                </a:lnTo>
                <a:lnTo>
                  <a:pt x="45720" y="845820"/>
                </a:lnTo>
                <a:close/>
              </a:path>
            </a:pathLst>
          </a:custGeom>
          <a:solidFill>
            <a:srgbClr val="5B9BD5">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82854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H="1">
            <a:off x="9276051" y="4575174"/>
            <a:ext cx="255299" cy="638175"/>
          </a:xfrm>
          <a:custGeom>
            <a:avLst/>
            <a:gdLst>
              <a:gd name="connsiteX0" fmla="*/ 14111 w 245886"/>
              <a:gd name="connsiteY0" fmla="*/ 631825 h 635000"/>
              <a:gd name="connsiteX1" fmla="*/ 245886 w 245886"/>
              <a:gd name="connsiteY1" fmla="*/ 635000 h 635000"/>
              <a:gd name="connsiteX2" fmla="*/ 236361 w 245886"/>
              <a:gd name="connsiteY2" fmla="*/ 0 h 635000"/>
              <a:gd name="connsiteX3" fmla="*/ 182386 w 245886"/>
              <a:gd name="connsiteY3" fmla="*/ 3175 h 635000"/>
              <a:gd name="connsiteX4" fmla="*/ 166511 w 245886"/>
              <a:gd name="connsiteY4" fmla="*/ 38100 h 635000"/>
              <a:gd name="connsiteX5" fmla="*/ 1411 w 245886"/>
              <a:gd name="connsiteY5" fmla="*/ 31750 h 635000"/>
              <a:gd name="connsiteX6" fmla="*/ 14111 w 245886"/>
              <a:gd name="connsiteY6" fmla="*/ 631825 h 635000"/>
              <a:gd name="connsiteX0" fmla="*/ 7314 w 254457"/>
              <a:gd name="connsiteY0" fmla="*/ 634984 h 635000"/>
              <a:gd name="connsiteX1" fmla="*/ 254457 w 254457"/>
              <a:gd name="connsiteY1" fmla="*/ 635000 h 635000"/>
              <a:gd name="connsiteX2" fmla="*/ 244932 w 254457"/>
              <a:gd name="connsiteY2" fmla="*/ 0 h 635000"/>
              <a:gd name="connsiteX3" fmla="*/ 190957 w 254457"/>
              <a:gd name="connsiteY3" fmla="*/ 3175 h 635000"/>
              <a:gd name="connsiteX4" fmla="*/ 175082 w 254457"/>
              <a:gd name="connsiteY4" fmla="*/ 38100 h 635000"/>
              <a:gd name="connsiteX5" fmla="*/ 9982 w 254457"/>
              <a:gd name="connsiteY5" fmla="*/ 31750 h 635000"/>
              <a:gd name="connsiteX6" fmla="*/ 7314 w 254457"/>
              <a:gd name="connsiteY6" fmla="*/ 634984 h 635000"/>
              <a:gd name="connsiteX0" fmla="*/ 0 w 247143"/>
              <a:gd name="connsiteY0" fmla="*/ 634984 h 635000"/>
              <a:gd name="connsiteX1" fmla="*/ 247143 w 247143"/>
              <a:gd name="connsiteY1" fmla="*/ 635000 h 635000"/>
              <a:gd name="connsiteX2" fmla="*/ 237618 w 247143"/>
              <a:gd name="connsiteY2" fmla="*/ 0 h 635000"/>
              <a:gd name="connsiteX3" fmla="*/ 183643 w 247143"/>
              <a:gd name="connsiteY3" fmla="*/ 3175 h 635000"/>
              <a:gd name="connsiteX4" fmla="*/ 167768 w 247143"/>
              <a:gd name="connsiteY4" fmla="*/ 38100 h 635000"/>
              <a:gd name="connsiteX5" fmla="*/ 2668 w 247143"/>
              <a:gd name="connsiteY5" fmla="*/ 31750 h 635000"/>
              <a:gd name="connsiteX6" fmla="*/ 0 w 247143"/>
              <a:gd name="connsiteY6" fmla="*/ 634984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43" h="635000">
                <a:moveTo>
                  <a:pt x="0" y="634984"/>
                </a:moveTo>
                <a:lnTo>
                  <a:pt x="247143" y="635000"/>
                </a:lnTo>
                <a:lnTo>
                  <a:pt x="237618" y="0"/>
                </a:lnTo>
                <a:lnTo>
                  <a:pt x="183643" y="3175"/>
                </a:lnTo>
                <a:lnTo>
                  <a:pt x="167768" y="38100"/>
                </a:lnTo>
                <a:lnTo>
                  <a:pt x="2668" y="31750"/>
                </a:lnTo>
                <a:cubicBezTo>
                  <a:pt x="551" y="229658"/>
                  <a:pt x="1509" y="427567"/>
                  <a:pt x="0" y="634984"/>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305800" y="2131220"/>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ED7D31">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H="1">
            <a:off x="9293225" y="2119313"/>
            <a:ext cx="238125" cy="609600"/>
          </a:xfrm>
          <a:custGeom>
            <a:avLst/>
            <a:gdLst>
              <a:gd name="connsiteX0" fmla="*/ 9525 w 238125"/>
              <a:gd name="connsiteY0" fmla="*/ 0 h 607218"/>
              <a:gd name="connsiteX1" fmla="*/ 71438 w 238125"/>
              <a:gd name="connsiteY1" fmla="*/ 4762 h 607218"/>
              <a:gd name="connsiteX2" fmla="*/ 80963 w 238125"/>
              <a:gd name="connsiteY2" fmla="*/ 190500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8594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73831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07218"/>
              <a:gd name="connsiteX1" fmla="*/ 71438 w 238125"/>
              <a:gd name="connsiteY1" fmla="*/ 4762 h 607218"/>
              <a:gd name="connsiteX2" fmla="*/ 80963 w 238125"/>
              <a:gd name="connsiteY2" fmla="*/ 178593 h 607218"/>
              <a:gd name="connsiteX3" fmla="*/ 171451 w 238125"/>
              <a:gd name="connsiteY3" fmla="*/ 180975 h 607218"/>
              <a:gd name="connsiteX4" fmla="*/ 169069 w 238125"/>
              <a:gd name="connsiteY4" fmla="*/ 4762 h 607218"/>
              <a:gd name="connsiteX5" fmla="*/ 230981 w 238125"/>
              <a:gd name="connsiteY5" fmla="*/ 4762 h 607218"/>
              <a:gd name="connsiteX6" fmla="*/ 238125 w 238125"/>
              <a:gd name="connsiteY6" fmla="*/ 602456 h 607218"/>
              <a:gd name="connsiteX7" fmla="*/ 166687 w 238125"/>
              <a:gd name="connsiteY7" fmla="*/ 607218 h 607218"/>
              <a:gd name="connsiteX8" fmla="*/ 169069 w 238125"/>
              <a:gd name="connsiteY8" fmla="*/ 569118 h 607218"/>
              <a:gd name="connsiteX9" fmla="*/ 0 w 238125"/>
              <a:gd name="connsiteY9" fmla="*/ 566737 h 607218"/>
              <a:gd name="connsiteX10" fmla="*/ 9525 w 238125"/>
              <a:gd name="connsiteY10" fmla="*/ 0 h 607218"/>
              <a:gd name="connsiteX0" fmla="*/ 9525 w 238125"/>
              <a:gd name="connsiteY0" fmla="*/ 0 h 611981"/>
              <a:gd name="connsiteX1" fmla="*/ 71438 w 238125"/>
              <a:gd name="connsiteY1" fmla="*/ 4762 h 611981"/>
              <a:gd name="connsiteX2" fmla="*/ 80963 w 238125"/>
              <a:gd name="connsiteY2" fmla="*/ 178593 h 611981"/>
              <a:gd name="connsiteX3" fmla="*/ 171451 w 238125"/>
              <a:gd name="connsiteY3" fmla="*/ 180975 h 611981"/>
              <a:gd name="connsiteX4" fmla="*/ 169069 w 238125"/>
              <a:gd name="connsiteY4" fmla="*/ 4762 h 611981"/>
              <a:gd name="connsiteX5" fmla="*/ 230981 w 238125"/>
              <a:gd name="connsiteY5" fmla="*/ 4762 h 611981"/>
              <a:gd name="connsiteX6" fmla="*/ 238125 w 238125"/>
              <a:gd name="connsiteY6" fmla="*/ 611981 h 611981"/>
              <a:gd name="connsiteX7" fmla="*/ 166687 w 238125"/>
              <a:gd name="connsiteY7" fmla="*/ 607218 h 611981"/>
              <a:gd name="connsiteX8" fmla="*/ 169069 w 238125"/>
              <a:gd name="connsiteY8" fmla="*/ 569118 h 611981"/>
              <a:gd name="connsiteX9" fmla="*/ 0 w 238125"/>
              <a:gd name="connsiteY9" fmla="*/ 566737 h 611981"/>
              <a:gd name="connsiteX10" fmla="*/ 9525 w 238125"/>
              <a:gd name="connsiteY10" fmla="*/ 0 h 611981"/>
              <a:gd name="connsiteX0" fmla="*/ 4762 w 238125"/>
              <a:gd name="connsiteY0" fmla="*/ 0 h 609600"/>
              <a:gd name="connsiteX1" fmla="*/ 71438 w 238125"/>
              <a:gd name="connsiteY1" fmla="*/ 2381 h 609600"/>
              <a:gd name="connsiteX2" fmla="*/ 80963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 name="connsiteX0" fmla="*/ 4762 w 238125"/>
              <a:gd name="connsiteY0" fmla="*/ 0 h 609600"/>
              <a:gd name="connsiteX1" fmla="*/ 71438 w 238125"/>
              <a:gd name="connsiteY1" fmla="*/ 2381 h 609600"/>
              <a:gd name="connsiteX2" fmla="*/ 73819 w 238125"/>
              <a:gd name="connsiteY2" fmla="*/ 176212 h 609600"/>
              <a:gd name="connsiteX3" fmla="*/ 171451 w 238125"/>
              <a:gd name="connsiteY3" fmla="*/ 178594 h 609600"/>
              <a:gd name="connsiteX4" fmla="*/ 169069 w 238125"/>
              <a:gd name="connsiteY4" fmla="*/ 2381 h 609600"/>
              <a:gd name="connsiteX5" fmla="*/ 230981 w 238125"/>
              <a:gd name="connsiteY5" fmla="*/ 2381 h 609600"/>
              <a:gd name="connsiteX6" fmla="*/ 238125 w 238125"/>
              <a:gd name="connsiteY6" fmla="*/ 609600 h 609600"/>
              <a:gd name="connsiteX7" fmla="*/ 166687 w 238125"/>
              <a:gd name="connsiteY7" fmla="*/ 604837 h 609600"/>
              <a:gd name="connsiteX8" fmla="*/ 169069 w 238125"/>
              <a:gd name="connsiteY8" fmla="*/ 566737 h 609600"/>
              <a:gd name="connsiteX9" fmla="*/ 0 w 238125"/>
              <a:gd name="connsiteY9" fmla="*/ 564356 h 609600"/>
              <a:gd name="connsiteX10" fmla="*/ 4762 w 238125"/>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125" h="609600">
                <a:moveTo>
                  <a:pt x="4762" y="0"/>
                </a:moveTo>
                <a:lnTo>
                  <a:pt x="71438" y="2381"/>
                </a:lnTo>
                <a:cubicBezTo>
                  <a:pt x="72232" y="60325"/>
                  <a:pt x="73025" y="118268"/>
                  <a:pt x="73819" y="176212"/>
                </a:cubicBezTo>
                <a:lnTo>
                  <a:pt x="171451" y="178594"/>
                </a:lnTo>
                <a:lnTo>
                  <a:pt x="169069" y="2381"/>
                </a:lnTo>
                <a:lnTo>
                  <a:pt x="230981" y="2381"/>
                </a:lnTo>
                <a:cubicBezTo>
                  <a:pt x="233362" y="201612"/>
                  <a:pt x="235744" y="410369"/>
                  <a:pt x="238125" y="609600"/>
                </a:cubicBezTo>
                <a:lnTo>
                  <a:pt x="166687" y="604837"/>
                </a:lnTo>
                <a:lnTo>
                  <a:pt x="169069" y="566737"/>
                </a:lnTo>
                <a:lnTo>
                  <a:pt x="0" y="564356"/>
                </a:lnTo>
                <a:cubicBezTo>
                  <a:pt x="1588" y="377825"/>
                  <a:pt x="-1588" y="193674"/>
                  <a:pt x="4762" y="0"/>
                </a:cubicBezTo>
                <a:close/>
              </a:path>
            </a:pathLst>
          </a:custGeom>
          <a:solidFill>
            <a:srgbClr val="FF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697980" y="1325880"/>
            <a:ext cx="1562100" cy="1287780"/>
          </a:xfrm>
          <a:custGeom>
            <a:avLst/>
            <a:gdLst>
              <a:gd name="connsiteX0" fmla="*/ 1546860 w 1562100"/>
              <a:gd name="connsiteY0" fmla="*/ 0 h 1287780"/>
              <a:gd name="connsiteX1" fmla="*/ 1562100 w 1562100"/>
              <a:gd name="connsiteY1" fmla="*/ 739140 h 1287780"/>
              <a:gd name="connsiteX2" fmla="*/ 1554480 w 1562100"/>
              <a:gd name="connsiteY2" fmla="*/ 1287780 h 1287780"/>
              <a:gd name="connsiteX3" fmla="*/ 0 w 1562100"/>
              <a:gd name="connsiteY3" fmla="*/ 1249680 h 1287780"/>
              <a:gd name="connsiteX4" fmla="*/ 0 w 1562100"/>
              <a:gd name="connsiteY4" fmla="*/ 982980 h 1287780"/>
              <a:gd name="connsiteX5" fmla="*/ 45720 w 1562100"/>
              <a:gd name="connsiteY5" fmla="*/ 937260 h 1287780"/>
              <a:gd name="connsiteX6" fmla="*/ 45720 w 1562100"/>
              <a:gd name="connsiteY6" fmla="*/ 838200 h 1287780"/>
              <a:gd name="connsiteX7" fmla="*/ 114300 w 1562100"/>
              <a:gd name="connsiteY7" fmla="*/ 830580 h 1287780"/>
              <a:gd name="connsiteX8" fmla="*/ 571500 w 1562100"/>
              <a:gd name="connsiteY8" fmla="*/ 289560 h 1287780"/>
              <a:gd name="connsiteX9" fmla="*/ 739140 w 1562100"/>
              <a:gd name="connsiteY9" fmla="*/ 236220 h 1287780"/>
              <a:gd name="connsiteX10" fmla="*/ 1402080 w 1562100"/>
              <a:gd name="connsiteY10" fmla="*/ 45720 h 1287780"/>
              <a:gd name="connsiteX11" fmla="*/ 1447800 w 1562100"/>
              <a:gd name="connsiteY11" fmla="*/ 7620 h 1287780"/>
              <a:gd name="connsiteX12" fmla="*/ 1546860 w 1562100"/>
              <a:gd name="connsiteY12" fmla="*/ 0 h 128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100" h="1287780">
                <a:moveTo>
                  <a:pt x="1546860" y="0"/>
                </a:moveTo>
                <a:lnTo>
                  <a:pt x="1562100" y="739140"/>
                </a:lnTo>
                <a:lnTo>
                  <a:pt x="1554480" y="1287780"/>
                </a:lnTo>
                <a:lnTo>
                  <a:pt x="0" y="1249680"/>
                </a:lnTo>
                <a:lnTo>
                  <a:pt x="0" y="982980"/>
                </a:lnTo>
                <a:lnTo>
                  <a:pt x="45720" y="937260"/>
                </a:lnTo>
                <a:lnTo>
                  <a:pt x="45720" y="838200"/>
                </a:lnTo>
                <a:lnTo>
                  <a:pt x="114300" y="830580"/>
                </a:lnTo>
                <a:lnTo>
                  <a:pt x="571500" y="289560"/>
                </a:lnTo>
                <a:lnTo>
                  <a:pt x="739140" y="236220"/>
                </a:lnTo>
                <a:lnTo>
                  <a:pt x="1402080" y="45720"/>
                </a:lnTo>
                <a:lnTo>
                  <a:pt x="1447800" y="7620"/>
                </a:lnTo>
                <a:lnTo>
                  <a:pt x="1546860" y="0"/>
                </a:lnTo>
                <a:close/>
              </a:path>
            </a:pathLst>
          </a:custGeom>
          <a:solidFill>
            <a:srgbClr val="70AD4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9532620" y="1173480"/>
            <a:ext cx="1584960" cy="1417320"/>
          </a:xfrm>
          <a:custGeom>
            <a:avLst/>
            <a:gdLst>
              <a:gd name="connsiteX0" fmla="*/ 53340 w 1584960"/>
              <a:gd name="connsiteY0" fmla="*/ 160020 h 1417320"/>
              <a:gd name="connsiteX1" fmla="*/ 53340 w 1584960"/>
              <a:gd name="connsiteY1" fmla="*/ 914400 h 1417320"/>
              <a:gd name="connsiteX2" fmla="*/ 22860 w 1584960"/>
              <a:gd name="connsiteY2" fmla="*/ 1005840 h 1417320"/>
              <a:gd name="connsiteX3" fmla="*/ 0 w 1584960"/>
              <a:gd name="connsiteY3" fmla="*/ 1295400 h 1417320"/>
              <a:gd name="connsiteX4" fmla="*/ 38100 w 1584960"/>
              <a:gd name="connsiteY4" fmla="*/ 1402080 h 1417320"/>
              <a:gd name="connsiteX5" fmla="*/ 1569720 w 1584960"/>
              <a:gd name="connsiteY5" fmla="*/ 1417320 h 1417320"/>
              <a:gd name="connsiteX6" fmla="*/ 1584960 w 1584960"/>
              <a:gd name="connsiteY6" fmla="*/ 1165860 h 1417320"/>
              <a:gd name="connsiteX7" fmla="*/ 1546860 w 1584960"/>
              <a:gd name="connsiteY7" fmla="*/ 1097280 h 1417320"/>
              <a:gd name="connsiteX8" fmla="*/ 1531620 w 1584960"/>
              <a:gd name="connsiteY8" fmla="*/ 1005840 h 1417320"/>
              <a:gd name="connsiteX9" fmla="*/ 1424940 w 1584960"/>
              <a:gd name="connsiteY9" fmla="*/ 1013460 h 1417320"/>
              <a:gd name="connsiteX10" fmla="*/ 990600 w 1584960"/>
              <a:gd name="connsiteY10" fmla="*/ 472440 h 1417320"/>
              <a:gd name="connsiteX11" fmla="*/ 937260 w 1584960"/>
              <a:gd name="connsiteY11" fmla="*/ 419100 h 1417320"/>
              <a:gd name="connsiteX12" fmla="*/ 944880 w 1584960"/>
              <a:gd name="connsiteY12" fmla="*/ 160020 h 1417320"/>
              <a:gd name="connsiteX13" fmla="*/ 1013460 w 1584960"/>
              <a:gd name="connsiteY13" fmla="*/ 106680 h 1417320"/>
              <a:gd name="connsiteX14" fmla="*/ 1021080 w 1584960"/>
              <a:gd name="connsiteY14" fmla="*/ 60960 h 1417320"/>
              <a:gd name="connsiteX15" fmla="*/ 960120 w 1584960"/>
              <a:gd name="connsiteY15" fmla="*/ 7620 h 1417320"/>
              <a:gd name="connsiteX16" fmla="*/ 876300 w 1584960"/>
              <a:gd name="connsiteY16" fmla="*/ 0 h 1417320"/>
              <a:gd name="connsiteX17" fmla="*/ 678180 w 1584960"/>
              <a:gd name="connsiteY17" fmla="*/ 15240 h 1417320"/>
              <a:gd name="connsiteX18" fmla="*/ 662940 w 1584960"/>
              <a:gd name="connsiteY18" fmla="*/ 76200 h 1417320"/>
              <a:gd name="connsiteX19" fmla="*/ 693420 w 1584960"/>
              <a:gd name="connsiteY19" fmla="*/ 114300 h 1417320"/>
              <a:gd name="connsiteX20" fmla="*/ 762000 w 1584960"/>
              <a:gd name="connsiteY20" fmla="*/ 129540 h 1417320"/>
              <a:gd name="connsiteX21" fmla="*/ 762000 w 1584960"/>
              <a:gd name="connsiteY21" fmla="*/ 190500 h 1417320"/>
              <a:gd name="connsiteX22" fmla="*/ 769620 w 1584960"/>
              <a:gd name="connsiteY22" fmla="*/ 365760 h 1417320"/>
              <a:gd name="connsiteX23" fmla="*/ 190500 w 1584960"/>
              <a:gd name="connsiteY23" fmla="*/ 175260 h 1417320"/>
              <a:gd name="connsiteX24" fmla="*/ 53340 w 1584960"/>
              <a:gd name="connsiteY24" fmla="*/ 16002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4960" h="1417320">
                <a:moveTo>
                  <a:pt x="53340" y="160020"/>
                </a:moveTo>
                <a:lnTo>
                  <a:pt x="53340" y="914400"/>
                </a:lnTo>
                <a:lnTo>
                  <a:pt x="22860" y="1005840"/>
                </a:lnTo>
                <a:lnTo>
                  <a:pt x="0" y="1295400"/>
                </a:lnTo>
                <a:lnTo>
                  <a:pt x="38100" y="1402080"/>
                </a:lnTo>
                <a:lnTo>
                  <a:pt x="1569720" y="1417320"/>
                </a:lnTo>
                <a:lnTo>
                  <a:pt x="1584960" y="1165860"/>
                </a:lnTo>
                <a:lnTo>
                  <a:pt x="1546860" y="1097280"/>
                </a:lnTo>
                <a:lnTo>
                  <a:pt x="1531620" y="1005840"/>
                </a:lnTo>
                <a:lnTo>
                  <a:pt x="1424940" y="1013460"/>
                </a:lnTo>
                <a:lnTo>
                  <a:pt x="990600" y="472440"/>
                </a:lnTo>
                <a:lnTo>
                  <a:pt x="937260" y="419100"/>
                </a:lnTo>
                <a:lnTo>
                  <a:pt x="944880" y="160020"/>
                </a:lnTo>
                <a:lnTo>
                  <a:pt x="1013460" y="106680"/>
                </a:lnTo>
                <a:lnTo>
                  <a:pt x="1021080" y="60960"/>
                </a:lnTo>
                <a:lnTo>
                  <a:pt x="960120" y="7620"/>
                </a:lnTo>
                <a:lnTo>
                  <a:pt x="876300" y="0"/>
                </a:lnTo>
                <a:lnTo>
                  <a:pt x="678180" y="15240"/>
                </a:lnTo>
                <a:lnTo>
                  <a:pt x="662940" y="76200"/>
                </a:lnTo>
                <a:lnTo>
                  <a:pt x="693420" y="114300"/>
                </a:lnTo>
                <a:lnTo>
                  <a:pt x="762000" y="129540"/>
                </a:lnTo>
                <a:lnTo>
                  <a:pt x="762000" y="190500"/>
                </a:lnTo>
                <a:lnTo>
                  <a:pt x="769620" y="365760"/>
                </a:lnTo>
                <a:lnTo>
                  <a:pt x="190500" y="175260"/>
                </a:lnTo>
                <a:lnTo>
                  <a:pt x="53340" y="160020"/>
                </a:lnTo>
                <a:close/>
              </a:path>
            </a:pathLst>
          </a:custGeom>
          <a:solidFill>
            <a:srgbClr val="70AD4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6134100" y="4663440"/>
            <a:ext cx="5524500" cy="1531620"/>
          </a:xfrm>
          <a:custGeom>
            <a:avLst/>
            <a:gdLst>
              <a:gd name="connsiteX0" fmla="*/ 342900 w 5524500"/>
              <a:gd name="connsiteY0" fmla="*/ 0 h 1531620"/>
              <a:gd name="connsiteX1" fmla="*/ 0 w 5524500"/>
              <a:gd name="connsiteY1" fmla="*/ 1112520 h 1531620"/>
              <a:gd name="connsiteX2" fmla="*/ 7620 w 5524500"/>
              <a:gd name="connsiteY2" fmla="*/ 1501140 h 1531620"/>
              <a:gd name="connsiteX3" fmla="*/ 5516880 w 5524500"/>
              <a:gd name="connsiteY3" fmla="*/ 1531620 h 1531620"/>
              <a:gd name="connsiteX4" fmla="*/ 5524500 w 5524500"/>
              <a:gd name="connsiteY4" fmla="*/ 1135380 h 1531620"/>
              <a:gd name="connsiteX5" fmla="*/ 5166360 w 5524500"/>
              <a:gd name="connsiteY5" fmla="*/ 7620 h 1531620"/>
              <a:gd name="connsiteX6" fmla="*/ 5044440 w 5524500"/>
              <a:gd name="connsiteY6" fmla="*/ 22860 h 1531620"/>
              <a:gd name="connsiteX7" fmla="*/ 5029200 w 5524500"/>
              <a:gd name="connsiteY7" fmla="*/ 251460 h 1531620"/>
              <a:gd name="connsiteX8" fmla="*/ 4975860 w 5524500"/>
              <a:gd name="connsiteY8" fmla="*/ 251460 h 1531620"/>
              <a:gd name="connsiteX9" fmla="*/ 4968240 w 5524500"/>
              <a:gd name="connsiteY9" fmla="*/ 30480 h 1531620"/>
              <a:gd name="connsiteX10" fmla="*/ 3398520 w 5524500"/>
              <a:gd name="connsiteY10" fmla="*/ 45720 h 1531620"/>
              <a:gd name="connsiteX11" fmla="*/ 3398520 w 5524500"/>
              <a:gd name="connsiteY11" fmla="*/ 609600 h 1531620"/>
              <a:gd name="connsiteX12" fmla="*/ 2125980 w 5524500"/>
              <a:gd name="connsiteY12" fmla="*/ 601980 h 1531620"/>
              <a:gd name="connsiteX13" fmla="*/ 2125980 w 5524500"/>
              <a:gd name="connsiteY13" fmla="*/ 53340 h 1531620"/>
              <a:gd name="connsiteX14" fmla="*/ 548640 w 5524500"/>
              <a:gd name="connsiteY14" fmla="*/ 30480 h 1531620"/>
              <a:gd name="connsiteX15" fmla="*/ 541020 w 5524500"/>
              <a:gd name="connsiteY15" fmla="*/ 266700 h 1531620"/>
              <a:gd name="connsiteX16" fmla="*/ 472440 w 5524500"/>
              <a:gd name="connsiteY16" fmla="*/ 259080 h 1531620"/>
              <a:gd name="connsiteX17" fmla="*/ 480060 w 5524500"/>
              <a:gd name="connsiteY17" fmla="*/ 7620 h 1531620"/>
              <a:gd name="connsiteX18" fmla="*/ 342900 w 5524500"/>
              <a:gd name="connsiteY18" fmla="*/ 0 h 153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24500" h="1531620">
                <a:moveTo>
                  <a:pt x="342900" y="0"/>
                </a:moveTo>
                <a:lnTo>
                  <a:pt x="0" y="1112520"/>
                </a:lnTo>
                <a:lnTo>
                  <a:pt x="7620" y="1501140"/>
                </a:lnTo>
                <a:lnTo>
                  <a:pt x="5516880" y="1531620"/>
                </a:lnTo>
                <a:lnTo>
                  <a:pt x="5524500" y="1135380"/>
                </a:lnTo>
                <a:lnTo>
                  <a:pt x="5166360" y="7620"/>
                </a:lnTo>
                <a:lnTo>
                  <a:pt x="5044440" y="22860"/>
                </a:lnTo>
                <a:lnTo>
                  <a:pt x="5029200" y="251460"/>
                </a:lnTo>
                <a:lnTo>
                  <a:pt x="4975860" y="251460"/>
                </a:lnTo>
                <a:lnTo>
                  <a:pt x="4968240" y="30480"/>
                </a:lnTo>
                <a:lnTo>
                  <a:pt x="3398520" y="45720"/>
                </a:lnTo>
                <a:lnTo>
                  <a:pt x="3398520" y="609600"/>
                </a:lnTo>
                <a:lnTo>
                  <a:pt x="2125980" y="601980"/>
                </a:lnTo>
                <a:lnTo>
                  <a:pt x="2125980" y="53340"/>
                </a:lnTo>
                <a:lnTo>
                  <a:pt x="548640" y="30480"/>
                </a:lnTo>
                <a:lnTo>
                  <a:pt x="541020" y="266700"/>
                </a:lnTo>
                <a:lnTo>
                  <a:pt x="472440" y="259080"/>
                </a:lnTo>
                <a:lnTo>
                  <a:pt x="480060" y="7620"/>
                </a:lnTo>
                <a:lnTo>
                  <a:pt x="342900" y="0"/>
                </a:lnTo>
                <a:close/>
              </a:path>
            </a:pathLst>
          </a:custGeom>
          <a:solidFill>
            <a:srgbClr val="FFC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descr="http://www.marinediesels.info/repairs/main_thrust_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765" y="1903253"/>
            <a:ext cx="3714750" cy="3657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4490519" y="2436020"/>
            <a:ext cx="3934344" cy="446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514780" y="2863690"/>
            <a:ext cx="1126387" cy="5508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35944" y="2342196"/>
            <a:ext cx="1108053" cy="646331"/>
          </a:xfrm>
          <a:prstGeom prst="rect">
            <a:avLst/>
          </a:prstGeom>
          <a:noFill/>
        </p:spPr>
        <p:txBody>
          <a:bodyPr wrap="square" rtlCol="0">
            <a:spAutoFit/>
          </a:bodyPr>
          <a:lstStyle/>
          <a:p>
            <a:r>
              <a:rPr lang="fr-FR" dirty="0" smtClean="0"/>
              <a:t>Collet de butée</a:t>
            </a:r>
            <a:endParaRPr lang="en-US" dirty="0"/>
          </a:p>
        </p:txBody>
      </p:sp>
      <p:cxnSp>
        <p:nvCxnSpPr>
          <p:cNvPr id="28" name="Straight Arrow Connector 27"/>
          <p:cNvCxnSpPr/>
          <p:nvPr/>
        </p:nvCxnSpPr>
        <p:spPr>
          <a:xfrm>
            <a:off x="1408115" y="3983037"/>
            <a:ext cx="1513709" cy="7191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15364" y="3798371"/>
            <a:ext cx="1807210" cy="369332"/>
          </a:xfrm>
          <a:prstGeom prst="rect">
            <a:avLst/>
          </a:prstGeom>
          <a:noFill/>
        </p:spPr>
        <p:txBody>
          <a:bodyPr wrap="square" rtlCol="0">
            <a:spAutoFit/>
          </a:bodyPr>
          <a:lstStyle/>
          <a:p>
            <a:r>
              <a:rPr lang="fr-FR" dirty="0" smtClean="0"/>
              <a:t>Patin</a:t>
            </a:r>
          </a:p>
        </p:txBody>
      </p:sp>
      <p:sp>
        <p:nvSpPr>
          <p:cNvPr id="34" name="TextBox 33"/>
          <p:cNvSpPr txBox="1"/>
          <p:nvPr/>
        </p:nvSpPr>
        <p:spPr>
          <a:xfrm>
            <a:off x="728903" y="4926658"/>
            <a:ext cx="1054245" cy="646331"/>
          </a:xfrm>
          <a:prstGeom prst="rect">
            <a:avLst/>
          </a:prstGeom>
          <a:noFill/>
        </p:spPr>
        <p:txBody>
          <a:bodyPr wrap="square" rtlCol="0">
            <a:spAutoFit/>
          </a:bodyPr>
          <a:lstStyle/>
          <a:p>
            <a:r>
              <a:rPr lang="fr-FR" dirty="0" smtClean="0"/>
              <a:t>Pivot du patin</a:t>
            </a:r>
            <a:endParaRPr lang="en-US" dirty="0"/>
          </a:p>
        </p:txBody>
      </p:sp>
      <p:cxnSp>
        <p:nvCxnSpPr>
          <p:cNvPr id="35" name="Straight Arrow Connector 34"/>
          <p:cNvCxnSpPr/>
          <p:nvPr/>
        </p:nvCxnSpPr>
        <p:spPr>
          <a:xfrm flipV="1">
            <a:off x="1541465" y="4165802"/>
            <a:ext cx="1823979" cy="8628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3253674" y="3864097"/>
            <a:ext cx="465269" cy="46933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C0DDE50E-F2CD-47C5-BE2B-4A1C0FB4D9DE}"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685074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smtClean="0"/>
              <a:t>Roulement </a:t>
            </a:r>
            <a:r>
              <a:rPr lang="fr-FR" sz="3600" dirty="0" smtClean="0"/>
              <a:t>(</a:t>
            </a:r>
            <a:r>
              <a:rPr lang="fr-FR" sz="3600" dirty="0" err="1" smtClean="0"/>
              <a:t>ang</a:t>
            </a:r>
            <a:r>
              <a:rPr lang="fr-FR" sz="3600" dirty="0" smtClean="0"/>
              <a:t> : </a:t>
            </a:r>
            <a:r>
              <a:rPr lang="fr-FR" sz="3600" dirty="0" err="1" smtClean="0"/>
              <a:t>bearing</a:t>
            </a:r>
            <a:r>
              <a:rPr lang="fr-FR" sz="3600" dirty="0" smtClean="0"/>
              <a:t>) </a:t>
            </a:r>
            <a:endParaRPr lang="fr-FR" dirty="0"/>
          </a:p>
        </p:txBody>
      </p:sp>
      <p:sp>
        <p:nvSpPr>
          <p:cNvPr id="2" name="AutoShape 2" descr="https://www.lfd.eu/media/images/aufbau-rillenkugellager-01.jpg"/>
          <p:cNvSpPr>
            <a:spLocks noChangeAspect="1" noChangeArrowheads="1"/>
          </p:cNvSpPr>
          <p:nvPr/>
        </p:nvSpPr>
        <p:spPr bwMode="auto">
          <a:xfrm>
            <a:off x="155575" y="-36718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www.lfd.eu/media/images/aufbau-rillenkugellager-01.jpg"/>
          <p:cNvSpPr>
            <a:spLocks noChangeAspect="1" noChangeArrowheads="1"/>
          </p:cNvSpPr>
          <p:nvPr/>
        </p:nvSpPr>
        <p:spPr bwMode="auto">
          <a:xfrm>
            <a:off x="307975" y="-35194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https://www.lfd.eu/media/images/aufbau-rillenkugellager-01.jpg"/>
          <p:cNvSpPr>
            <a:spLocks noChangeAspect="1" noChangeArrowheads="1"/>
          </p:cNvSpPr>
          <p:nvPr/>
        </p:nvSpPr>
        <p:spPr bwMode="auto">
          <a:xfrm>
            <a:off x="460375" y="-33670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9" name="Groupe 8"/>
          <p:cNvGrpSpPr/>
          <p:nvPr/>
        </p:nvGrpSpPr>
        <p:grpSpPr>
          <a:xfrm>
            <a:off x="2716381" y="1286289"/>
            <a:ext cx="6646694" cy="5200236"/>
            <a:chOff x="474501" y="1029303"/>
            <a:chExt cx="5253502" cy="4543425"/>
          </a:xfrm>
        </p:grpSpPr>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1" y="1029303"/>
              <a:ext cx="525350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6"/>
            <p:cNvSpPr txBox="1"/>
            <p:nvPr/>
          </p:nvSpPr>
          <p:spPr>
            <a:xfrm>
              <a:off x="902764" y="1504134"/>
              <a:ext cx="1631092" cy="452627"/>
            </a:xfrm>
            <a:prstGeom prst="rect">
              <a:avLst/>
            </a:prstGeom>
            <a:noFill/>
          </p:spPr>
          <p:txBody>
            <a:bodyPr wrap="square" rtlCol="0">
              <a:spAutoFit/>
            </a:bodyPr>
            <a:lstStyle/>
            <a:p>
              <a:r>
                <a:rPr lang="fr-FR" sz="1200" b="1" dirty="0" smtClean="0"/>
                <a:t>Bague </a:t>
              </a:r>
            </a:p>
            <a:p>
              <a:r>
                <a:rPr lang="fr-FR" sz="1200" b="1" dirty="0" smtClean="0"/>
                <a:t>Extérieure</a:t>
              </a:r>
              <a:endParaRPr lang="fr-FR" sz="1200" b="1" dirty="0"/>
            </a:p>
          </p:txBody>
        </p:sp>
        <p:sp>
          <p:nvSpPr>
            <p:cNvPr id="11" name="TextBox 6"/>
            <p:cNvSpPr txBox="1"/>
            <p:nvPr/>
          </p:nvSpPr>
          <p:spPr>
            <a:xfrm>
              <a:off x="915922" y="2208984"/>
              <a:ext cx="1631092" cy="461665"/>
            </a:xfrm>
            <a:prstGeom prst="rect">
              <a:avLst/>
            </a:prstGeom>
            <a:noFill/>
          </p:spPr>
          <p:txBody>
            <a:bodyPr wrap="square" rtlCol="0">
              <a:spAutoFit/>
            </a:bodyPr>
            <a:lstStyle/>
            <a:p>
              <a:r>
                <a:rPr lang="fr-FR" sz="1200" b="1" dirty="0" smtClean="0"/>
                <a:t>Bague </a:t>
              </a:r>
            </a:p>
            <a:p>
              <a:r>
                <a:rPr lang="fr-FR" sz="1200" b="1" dirty="0" smtClean="0"/>
                <a:t>Intérieure</a:t>
              </a:r>
              <a:endParaRPr lang="fr-FR" sz="1200" b="1" dirty="0"/>
            </a:p>
          </p:txBody>
        </p:sp>
        <p:sp>
          <p:nvSpPr>
            <p:cNvPr id="12" name="TextBox 6"/>
            <p:cNvSpPr txBox="1"/>
            <p:nvPr/>
          </p:nvSpPr>
          <p:spPr>
            <a:xfrm>
              <a:off x="4786851" y="1937819"/>
              <a:ext cx="625300" cy="331070"/>
            </a:xfrm>
            <a:prstGeom prst="rect">
              <a:avLst/>
            </a:prstGeom>
            <a:noFill/>
          </p:spPr>
          <p:txBody>
            <a:bodyPr wrap="square" rtlCol="0">
              <a:spAutoFit/>
            </a:bodyPr>
            <a:lstStyle/>
            <a:p>
              <a:pPr algn="r"/>
              <a:r>
                <a:rPr lang="fr-FR" sz="1200" b="1" dirty="0" smtClean="0"/>
                <a:t>Bille</a:t>
              </a:r>
              <a:endParaRPr lang="fr-FR" sz="1200" b="1" dirty="0"/>
            </a:p>
          </p:txBody>
        </p:sp>
        <p:sp>
          <p:nvSpPr>
            <p:cNvPr id="13" name="TextBox 6"/>
            <p:cNvSpPr txBox="1"/>
            <p:nvPr/>
          </p:nvSpPr>
          <p:spPr>
            <a:xfrm>
              <a:off x="4413536" y="2407197"/>
              <a:ext cx="1005840" cy="461665"/>
            </a:xfrm>
            <a:prstGeom prst="rect">
              <a:avLst/>
            </a:prstGeom>
            <a:noFill/>
          </p:spPr>
          <p:txBody>
            <a:bodyPr wrap="square" rtlCol="0">
              <a:spAutoFit/>
            </a:bodyPr>
            <a:lstStyle/>
            <a:p>
              <a:pPr algn="r"/>
              <a:r>
                <a:rPr lang="fr-FR" sz="1200" b="1" dirty="0" smtClean="0"/>
                <a:t>Cage </a:t>
              </a:r>
            </a:p>
            <a:p>
              <a:pPr algn="r"/>
              <a:endParaRPr lang="fr-FR" sz="1200" b="1" dirty="0"/>
            </a:p>
          </p:txBody>
        </p:sp>
        <p:sp>
          <p:nvSpPr>
            <p:cNvPr id="14" name="TextBox 6"/>
            <p:cNvSpPr txBox="1"/>
            <p:nvPr/>
          </p:nvSpPr>
          <p:spPr>
            <a:xfrm>
              <a:off x="915922" y="4533084"/>
              <a:ext cx="1631092" cy="276999"/>
            </a:xfrm>
            <a:prstGeom prst="rect">
              <a:avLst/>
            </a:prstGeom>
            <a:noFill/>
          </p:spPr>
          <p:txBody>
            <a:bodyPr wrap="square" rtlCol="0">
              <a:spAutoFit/>
            </a:bodyPr>
            <a:lstStyle/>
            <a:p>
              <a:r>
                <a:rPr lang="fr-FR" sz="1200" b="1" dirty="0" smtClean="0"/>
                <a:t>Flasque</a:t>
              </a:r>
              <a:endParaRPr lang="fr-FR" sz="1200" b="1" dirty="0"/>
            </a:p>
          </p:txBody>
        </p:sp>
      </p:grpSp>
      <p:sp>
        <p:nvSpPr>
          <p:cNvPr id="4" name="Slide Number Placeholder 3"/>
          <p:cNvSpPr>
            <a:spLocks noGrp="1"/>
          </p:cNvSpPr>
          <p:nvPr>
            <p:ph type="sldNum" sz="quarter" idx="12"/>
          </p:nvPr>
        </p:nvSpPr>
        <p:spPr/>
        <p:txBody>
          <a:bodyPr/>
          <a:lstStyle/>
          <a:p>
            <a:fld id="{230B57C3-84FA-4272-A19F-178388A8D0D6}" type="slidenum">
              <a:rPr lang="en-US" smtClean="0"/>
              <a:pPr/>
              <a:t>38</a:t>
            </a:fld>
            <a:endParaRPr lang="en-US"/>
          </a:p>
        </p:txBody>
      </p:sp>
      <p:sp>
        <p:nvSpPr>
          <p:cNvPr id="5" name="Date Placeholder 4"/>
          <p:cNvSpPr>
            <a:spLocks noGrp="1"/>
          </p:cNvSpPr>
          <p:nvPr>
            <p:ph type="dt" sz="half" idx="10"/>
          </p:nvPr>
        </p:nvSpPr>
        <p:spPr/>
        <p:txBody>
          <a:bodyPr/>
          <a:lstStyle/>
          <a:p>
            <a:fld id="{9A07DD47-20F7-4AE8-92FE-FF1067CF2BC7}"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8314858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smtClean="0"/>
              <a:t>Roulement </a:t>
            </a:r>
            <a:r>
              <a:rPr lang="fr-FR" sz="3600" dirty="0" smtClean="0"/>
              <a:t>(</a:t>
            </a:r>
            <a:r>
              <a:rPr lang="fr-FR" sz="3600" dirty="0" err="1" smtClean="0"/>
              <a:t>ang</a:t>
            </a:r>
            <a:r>
              <a:rPr lang="fr-FR" sz="3600" dirty="0" smtClean="0"/>
              <a:t> : </a:t>
            </a:r>
            <a:r>
              <a:rPr lang="fr-FR" sz="3600" dirty="0" err="1" smtClean="0"/>
              <a:t>bearing</a:t>
            </a:r>
            <a:r>
              <a:rPr lang="fr-FR" sz="3600" dirty="0" smtClean="0"/>
              <a:t>) </a:t>
            </a:r>
            <a:endParaRPr lang="fr-FR" dirty="0"/>
          </a:p>
        </p:txBody>
      </p:sp>
      <p:sp>
        <p:nvSpPr>
          <p:cNvPr id="2" name="AutoShape 2" descr="https://www.lfd.eu/media/images/aufbau-rillenkugellager-01.jpg"/>
          <p:cNvSpPr>
            <a:spLocks noChangeAspect="1" noChangeArrowheads="1"/>
          </p:cNvSpPr>
          <p:nvPr/>
        </p:nvSpPr>
        <p:spPr bwMode="auto">
          <a:xfrm>
            <a:off x="155575" y="-36718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www.lfd.eu/media/images/aufbau-rillenkugellager-01.jpg"/>
          <p:cNvSpPr>
            <a:spLocks noChangeAspect="1" noChangeArrowheads="1"/>
          </p:cNvSpPr>
          <p:nvPr/>
        </p:nvSpPr>
        <p:spPr bwMode="auto">
          <a:xfrm>
            <a:off x="307975" y="-35194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https://www.lfd.eu/media/images/aufbau-rillenkugellager-01.jpg"/>
          <p:cNvSpPr>
            <a:spLocks noChangeAspect="1" noChangeArrowheads="1"/>
          </p:cNvSpPr>
          <p:nvPr/>
        </p:nvSpPr>
        <p:spPr bwMode="auto">
          <a:xfrm>
            <a:off x="460375" y="-33670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9" name="Groupe 8"/>
          <p:cNvGrpSpPr/>
          <p:nvPr/>
        </p:nvGrpSpPr>
        <p:grpSpPr>
          <a:xfrm>
            <a:off x="6259681" y="1552989"/>
            <a:ext cx="5508288" cy="4634145"/>
            <a:chOff x="474501" y="1029303"/>
            <a:chExt cx="5253502" cy="4543425"/>
          </a:xfrm>
        </p:grpSpPr>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1" y="1029303"/>
              <a:ext cx="525350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6"/>
            <p:cNvSpPr txBox="1"/>
            <p:nvPr/>
          </p:nvSpPr>
          <p:spPr>
            <a:xfrm>
              <a:off x="902764" y="1504134"/>
              <a:ext cx="1631092" cy="452627"/>
            </a:xfrm>
            <a:prstGeom prst="rect">
              <a:avLst/>
            </a:prstGeom>
            <a:noFill/>
          </p:spPr>
          <p:txBody>
            <a:bodyPr wrap="square" rtlCol="0">
              <a:spAutoFit/>
            </a:bodyPr>
            <a:lstStyle/>
            <a:p>
              <a:r>
                <a:rPr lang="fr-FR" sz="1200" b="1" dirty="0" smtClean="0"/>
                <a:t>Bague </a:t>
              </a:r>
            </a:p>
            <a:p>
              <a:r>
                <a:rPr lang="fr-FR" sz="1200" b="1" dirty="0" smtClean="0"/>
                <a:t>Extérieure</a:t>
              </a:r>
              <a:endParaRPr lang="fr-FR" sz="1200" b="1" dirty="0"/>
            </a:p>
          </p:txBody>
        </p:sp>
        <p:sp>
          <p:nvSpPr>
            <p:cNvPr id="11" name="TextBox 6"/>
            <p:cNvSpPr txBox="1"/>
            <p:nvPr/>
          </p:nvSpPr>
          <p:spPr>
            <a:xfrm>
              <a:off x="915922" y="2208984"/>
              <a:ext cx="1631092" cy="461665"/>
            </a:xfrm>
            <a:prstGeom prst="rect">
              <a:avLst/>
            </a:prstGeom>
            <a:noFill/>
          </p:spPr>
          <p:txBody>
            <a:bodyPr wrap="square" rtlCol="0">
              <a:spAutoFit/>
            </a:bodyPr>
            <a:lstStyle/>
            <a:p>
              <a:r>
                <a:rPr lang="fr-FR" sz="1200" b="1" dirty="0" smtClean="0"/>
                <a:t>Bague </a:t>
              </a:r>
            </a:p>
            <a:p>
              <a:r>
                <a:rPr lang="fr-FR" sz="1200" b="1" dirty="0" smtClean="0"/>
                <a:t>Intérieure</a:t>
              </a:r>
              <a:endParaRPr lang="fr-FR" sz="1200" b="1" dirty="0"/>
            </a:p>
          </p:txBody>
        </p:sp>
        <p:sp>
          <p:nvSpPr>
            <p:cNvPr id="12" name="TextBox 6"/>
            <p:cNvSpPr txBox="1"/>
            <p:nvPr/>
          </p:nvSpPr>
          <p:spPr>
            <a:xfrm>
              <a:off x="4786851" y="1937819"/>
              <a:ext cx="625300" cy="331070"/>
            </a:xfrm>
            <a:prstGeom prst="rect">
              <a:avLst/>
            </a:prstGeom>
            <a:noFill/>
          </p:spPr>
          <p:txBody>
            <a:bodyPr wrap="square" rtlCol="0">
              <a:spAutoFit/>
            </a:bodyPr>
            <a:lstStyle/>
            <a:p>
              <a:pPr algn="r"/>
              <a:r>
                <a:rPr lang="fr-FR" sz="1200" b="1" dirty="0" smtClean="0"/>
                <a:t>Bille</a:t>
              </a:r>
              <a:endParaRPr lang="fr-FR" sz="1200" b="1" dirty="0"/>
            </a:p>
          </p:txBody>
        </p:sp>
        <p:sp>
          <p:nvSpPr>
            <p:cNvPr id="13" name="TextBox 6"/>
            <p:cNvSpPr txBox="1"/>
            <p:nvPr/>
          </p:nvSpPr>
          <p:spPr>
            <a:xfrm>
              <a:off x="4413536" y="2407197"/>
              <a:ext cx="1005840" cy="461665"/>
            </a:xfrm>
            <a:prstGeom prst="rect">
              <a:avLst/>
            </a:prstGeom>
            <a:noFill/>
          </p:spPr>
          <p:txBody>
            <a:bodyPr wrap="square" rtlCol="0">
              <a:spAutoFit/>
            </a:bodyPr>
            <a:lstStyle/>
            <a:p>
              <a:pPr algn="r"/>
              <a:r>
                <a:rPr lang="fr-FR" sz="1200" b="1" dirty="0" smtClean="0"/>
                <a:t>Cage </a:t>
              </a:r>
            </a:p>
            <a:p>
              <a:pPr algn="r"/>
              <a:endParaRPr lang="fr-FR" sz="1200" b="1" dirty="0"/>
            </a:p>
          </p:txBody>
        </p:sp>
        <p:sp>
          <p:nvSpPr>
            <p:cNvPr id="14" name="TextBox 6"/>
            <p:cNvSpPr txBox="1"/>
            <p:nvPr/>
          </p:nvSpPr>
          <p:spPr>
            <a:xfrm>
              <a:off x="915922" y="4533084"/>
              <a:ext cx="1631092" cy="276999"/>
            </a:xfrm>
            <a:prstGeom prst="rect">
              <a:avLst/>
            </a:prstGeom>
            <a:noFill/>
          </p:spPr>
          <p:txBody>
            <a:bodyPr wrap="square" rtlCol="0">
              <a:spAutoFit/>
            </a:bodyPr>
            <a:lstStyle/>
            <a:p>
              <a:r>
                <a:rPr lang="fr-FR" sz="1200" b="1" dirty="0" smtClean="0"/>
                <a:t>Flasque</a:t>
              </a:r>
              <a:endParaRPr lang="fr-FR" sz="1200" b="1" dirty="0"/>
            </a:p>
          </p:txBody>
        </p:sp>
      </p:grpSp>
      <p:sp>
        <p:nvSpPr>
          <p:cNvPr id="16" name="TextBox 10"/>
          <p:cNvSpPr txBox="1"/>
          <p:nvPr/>
        </p:nvSpPr>
        <p:spPr>
          <a:xfrm>
            <a:off x="959929" y="1552989"/>
            <a:ext cx="5299752" cy="923330"/>
          </a:xfrm>
          <a:prstGeom prst="rect">
            <a:avLst/>
          </a:prstGeom>
          <a:noFill/>
        </p:spPr>
        <p:txBody>
          <a:bodyPr wrap="square" rtlCol="0">
            <a:spAutoFit/>
          </a:bodyPr>
          <a:lstStyle/>
          <a:p>
            <a:r>
              <a:rPr lang="fr-FR" dirty="0" smtClean="0"/>
              <a:t>Voici un roulement avec ses composants les plus importants. </a:t>
            </a:r>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39</a:t>
            </a:fld>
            <a:endParaRPr lang="en-US"/>
          </a:p>
        </p:txBody>
      </p:sp>
      <p:sp>
        <p:nvSpPr>
          <p:cNvPr id="5" name="Date Placeholder 4"/>
          <p:cNvSpPr>
            <a:spLocks noGrp="1"/>
          </p:cNvSpPr>
          <p:nvPr>
            <p:ph type="dt" sz="half" idx="10"/>
          </p:nvPr>
        </p:nvSpPr>
        <p:spPr/>
        <p:txBody>
          <a:bodyPr/>
          <a:lstStyle/>
          <a:p>
            <a:fld id="{9A07DD47-20F7-4AE8-92FE-FF1067CF2BC7}"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831485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Fixation VS Guidage</a:t>
            </a:r>
            <a:endParaRPr lang="fr-FR" dirty="0"/>
          </a:p>
        </p:txBody>
      </p:sp>
      <p:sp>
        <p:nvSpPr>
          <p:cNvPr id="3" name="Espace réservé du contenu 2"/>
          <p:cNvSpPr>
            <a:spLocks noGrp="1"/>
          </p:cNvSpPr>
          <p:nvPr>
            <p:ph idx="1"/>
          </p:nvPr>
        </p:nvSpPr>
        <p:spPr>
          <a:xfrm>
            <a:off x="838200" y="1825625"/>
            <a:ext cx="10338707" cy="4351338"/>
          </a:xfrm>
        </p:spPr>
        <p:txBody>
          <a:bodyPr>
            <a:normAutofit fontScale="85000" lnSpcReduction="10000"/>
          </a:bodyPr>
          <a:lstStyle/>
          <a:p>
            <a:pPr marL="0" indent="0">
              <a:lnSpc>
                <a:spcPct val="110000"/>
              </a:lnSpc>
              <a:buNone/>
            </a:pPr>
            <a:r>
              <a:rPr lang="fr-FR" dirty="0"/>
              <a:t>Quand on parle de fixations, nous décrivons les pièces intermédiaires qui rendront solidaire à un mouvement deux autres pièces. Donc les pièces de fixation transmettent les efforts/couples </a:t>
            </a:r>
            <a:r>
              <a:rPr lang="fr-FR" dirty="0" smtClean="0"/>
              <a:t>d’une pièce </a:t>
            </a:r>
            <a:r>
              <a:rPr lang="fr-FR" dirty="0"/>
              <a:t>sur une autre pièce et l’ensemble se déplace comme un corps rigide.</a:t>
            </a:r>
          </a:p>
          <a:p>
            <a:pPr marL="0" indent="0">
              <a:lnSpc>
                <a:spcPct val="110000"/>
              </a:lnSpc>
              <a:buNone/>
            </a:pPr>
            <a:endParaRPr lang="fr-FR" sz="1900" dirty="0" smtClean="0"/>
          </a:p>
          <a:p>
            <a:pPr marL="0" indent="0">
              <a:lnSpc>
                <a:spcPct val="110000"/>
              </a:lnSpc>
              <a:buNone/>
            </a:pPr>
            <a:r>
              <a:rPr lang="fr-FR" dirty="0" smtClean="0"/>
              <a:t>Quand on parle de guidage, nous décrivons les pièces intermédiaires entre une pièce mobile et une autre pièce immobile d’un mécanisme. Ces pièces de guidage doivent être conçues pour </a:t>
            </a:r>
            <a:r>
              <a:rPr lang="fr-FR" i="1" dirty="0" smtClean="0"/>
              <a:t>minimiser</a:t>
            </a:r>
            <a:r>
              <a:rPr lang="fr-FR" dirty="0" smtClean="0"/>
              <a:t> la transmission d’efforts/couples</a:t>
            </a:r>
            <a:r>
              <a:rPr lang="fr-FR" dirty="0"/>
              <a:t> </a:t>
            </a:r>
            <a:r>
              <a:rPr lang="fr-FR" dirty="0" smtClean="0"/>
              <a:t>et rendre le mouvement de la pièce mobile indépendant de la pièce immobile.</a:t>
            </a:r>
          </a:p>
          <a:p>
            <a:pPr marL="0" indent="0">
              <a:lnSpc>
                <a:spcPct val="110000"/>
              </a:lnSpc>
              <a:buNone/>
            </a:pPr>
            <a:endParaRPr lang="fr-FR" sz="1600" dirty="0"/>
          </a:p>
          <a:p>
            <a:pPr marL="0" indent="0">
              <a:lnSpc>
                <a:spcPct val="110000"/>
              </a:lnSpc>
              <a:buNone/>
            </a:pPr>
            <a:r>
              <a:rPr lang="fr-FR" dirty="0" smtClean="0">
                <a:solidFill>
                  <a:schemeClr val="bg1"/>
                </a:solidFill>
              </a:rPr>
              <a:t>Le but ici est d’avoir un </a:t>
            </a:r>
            <a:r>
              <a:rPr lang="fr-FR" b="1" dirty="0" smtClean="0">
                <a:solidFill>
                  <a:schemeClr val="bg1"/>
                </a:solidFill>
              </a:rPr>
              <a:t>minimum des pertes.  </a:t>
            </a:r>
          </a:p>
        </p:txBody>
      </p:sp>
      <p:sp>
        <p:nvSpPr>
          <p:cNvPr id="4" name="Slide Number Placeholder 3"/>
          <p:cNvSpPr>
            <a:spLocks noGrp="1"/>
          </p:cNvSpPr>
          <p:nvPr>
            <p:ph type="sldNum" sz="quarter" idx="12"/>
          </p:nvPr>
        </p:nvSpPr>
        <p:spPr/>
        <p:txBody>
          <a:bodyPr/>
          <a:lstStyle/>
          <a:p>
            <a:fld id="{230B57C3-84FA-4272-A19F-178388A8D0D6}" type="slidenum">
              <a:rPr lang="en-US" smtClean="0"/>
              <a:pPr/>
              <a:t>4</a:t>
            </a:fld>
            <a:endParaRPr lang="en-US"/>
          </a:p>
        </p:txBody>
      </p:sp>
      <p:sp>
        <p:nvSpPr>
          <p:cNvPr id="5" name="Date Placeholder 4"/>
          <p:cNvSpPr>
            <a:spLocks noGrp="1"/>
          </p:cNvSpPr>
          <p:nvPr>
            <p:ph type="dt" sz="half" idx="10"/>
          </p:nvPr>
        </p:nvSpPr>
        <p:spPr/>
        <p:txBody>
          <a:bodyPr/>
          <a:lstStyle/>
          <a:p>
            <a:fld id="{BFCB4E75-B013-4E48-A9D0-3037B4E1FF90}"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847266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smtClean="0"/>
              <a:t>Roulement </a:t>
            </a:r>
            <a:r>
              <a:rPr lang="fr-FR" sz="3600" dirty="0" smtClean="0"/>
              <a:t>(</a:t>
            </a:r>
            <a:r>
              <a:rPr lang="fr-FR" sz="3600" dirty="0" err="1" smtClean="0"/>
              <a:t>ang</a:t>
            </a:r>
            <a:r>
              <a:rPr lang="fr-FR" sz="3600" dirty="0" smtClean="0"/>
              <a:t> : </a:t>
            </a:r>
            <a:r>
              <a:rPr lang="fr-FR" sz="3600" dirty="0" err="1" smtClean="0"/>
              <a:t>bearing</a:t>
            </a:r>
            <a:r>
              <a:rPr lang="fr-FR" sz="3600" dirty="0" smtClean="0"/>
              <a:t>) </a:t>
            </a:r>
            <a:endParaRPr lang="fr-FR" dirty="0"/>
          </a:p>
        </p:txBody>
      </p:sp>
      <p:sp>
        <p:nvSpPr>
          <p:cNvPr id="2" name="AutoShape 2" descr="https://www.lfd.eu/media/images/aufbau-rillenkugellager-01.jpg"/>
          <p:cNvSpPr>
            <a:spLocks noChangeAspect="1" noChangeArrowheads="1"/>
          </p:cNvSpPr>
          <p:nvPr/>
        </p:nvSpPr>
        <p:spPr bwMode="auto">
          <a:xfrm>
            <a:off x="155575" y="-36718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www.lfd.eu/media/images/aufbau-rillenkugellager-01.jpg"/>
          <p:cNvSpPr>
            <a:spLocks noChangeAspect="1" noChangeArrowheads="1"/>
          </p:cNvSpPr>
          <p:nvPr/>
        </p:nvSpPr>
        <p:spPr bwMode="auto">
          <a:xfrm>
            <a:off x="307975" y="-35194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https://www.lfd.eu/media/images/aufbau-rillenkugellager-01.jpg"/>
          <p:cNvSpPr>
            <a:spLocks noChangeAspect="1" noChangeArrowheads="1"/>
          </p:cNvSpPr>
          <p:nvPr/>
        </p:nvSpPr>
        <p:spPr bwMode="auto">
          <a:xfrm>
            <a:off x="460375" y="-33670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9" name="Groupe 8"/>
          <p:cNvGrpSpPr/>
          <p:nvPr/>
        </p:nvGrpSpPr>
        <p:grpSpPr>
          <a:xfrm>
            <a:off x="6259681" y="1552989"/>
            <a:ext cx="5508288" cy="4634145"/>
            <a:chOff x="474501" y="1029303"/>
            <a:chExt cx="5253502" cy="4543425"/>
          </a:xfrm>
        </p:grpSpPr>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1" y="1029303"/>
              <a:ext cx="525350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6"/>
            <p:cNvSpPr txBox="1"/>
            <p:nvPr/>
          </p:nvSpPr>
          <p:spPr>
            <a:xfrm>
              <a:off x="902764" y="1504134"/>
              <a:ext cx="1631092" cy="452627"/>
            </a:xfrm>
            <a:prstGeom prst="rect">
              <a:avLst/>
            </a:prstGeom>
            <a:noFill/>
          </p:spPr>
          <p:txBody>
            <a:bodyPr wrap="square" rtlCol="0">
              <a:spAutoFit/>
            </a:bodyPr>
            <a:lstStyle/>
            <a:p>
              <a:r>
                <a:rPr lang="fr-FR" sz="1200" b="1" dirty="0" smtClean="0"/>
                <a:t>Bague </a:t>
              </a:r>
            </a:p>
            <a:p>
              <a:r>
                <a:rPr lang="fr-FR" sz="1200" b="1" dirty="0" smtClean="0"/>
                <a:t>Extérieure</a:t>
              </a:r>
              <a:endParaRPr lang="fr-FR" sz="1200" b="1" dirty="0"/>
            </a:p>
          </p:txBody>
        </p:sp>
        <p:sp>
          <p:nvSpPr>
            <p:cNvPr id="11" name="TextBox 6"/>
            <p:cNvSpPr txBox="1"/>
            <p:nvPr/>
          </p:nvSpPr>
          <p:spPr>
            <a:xfrm>
              <a:off x="915922" y="2208984"/>
              <a:ext cx="1631092" cy="461665"/>
            </a:xfrm>
            <a:prstGeom prst="rect">
              <a:avLst/>
            </a:prstGeom>
            <a:noFill/>
          </p:spPr>
          <p:txBody>
            <a:bodyPr wrap="square" rtlCol="0">
              <a:spAutoFit/>
            </a:bodyPr>
            <a:lstStyle/>
            <a:p>
              <a:r>
                <a:rPr lang="fr-FR" sz="1200" b="1" dirty="0" smtClean="0"/>
                <a:t>Bague </a:t>
              </a:r>
            </a:p>
            <a:p>
              <a:r>
                <a:rPr lang="fr-FR" sz="1200" b="1" dirty="0" smtClean="0"/>
                <a:t>Intérieure</a:t>
              </a:r>
              <a:endParaRPr lang="fr-FR" sz="1200" b="1" dirty="0"/>
            </a:p>
          </p:txBody>
        </p:sp>
        <p:sp>
          <p:nvSpPr>
            <p:cNvPr id="12" name="TextBox 6"/>
            <p:cNvSpPr txBox="1"/>
            <p:nvPr/>
          </p:nvSpPr>
          <p:spPr>
            <a:xfrm>
              <a:off x="4786851" y="1937819"/>
              <a:ext cx="625300" cy="331070"/>
            </a:xfrm>
            <a:prstGeom prst="rect">
              <a:avLst/>
            </a:prstGeom>
            <a:noFill/>
          </p:spPr>
          <p:txBody>
            <a:bodyPr wrap="square" rtlCol="0">
              <a:spAutoFit/>
            </a:bodyPr>
            <a:lstStyle/>
            <a:p>
              <a:pPr algn="r"/>
              <a:r>
                <a:rPr lang="fr-FR" sz="1200" b="1" dirty="0" smtClean="0"/>
                <a:t>Bille</a:t>
              </a:r>
              <a:endParaRPr lang="fr-FR" sz="1200" b="1" dirty="0"/>
            </a:p>
          </p:txBody>
        </p:sp>
        <p:sp>
          <p:nvSpPr>
            <p:cNvPr id="13" name="TextBox 6"/>
            <p:cNvSpPr txBox="1"/>
            <p:nvPr/>
          </p:nvSpPr>
          <p:spPr>
            <a:xfrm>
              <a:off x="4413536" y="2407197"/>
              <a:ext cx="1005840" cy="461665"/>
            </a:xfrm>
            <a:prstGeom prst="rect">
              <a:avLst/>
            </a:prstGeom>
            <a:noFill/>
          </p:spPr>
          <p:txBody>
            <a:bodyPr wrap="square" rtlCol="0">
              <a:spAutoFit/>
            </a:bodyPr>
            <a:lstStyle/>
            <a:p>
              <a:pPr algn="r"/>
              <a:r>
                <a:rPr lang="fr-FR" sz="1200" b="1" dirty="0" smtClean="0"/>
                <a:t>Cage </a:t>
              </a:r>
            </a:p>
            <a:p>
              <a:pPr algn="r"/>
              <a:endParaRPr lang="fr-FR" sz="1200" b="1" dirty="0"/>
            </a:p>
          </p:txBody>
        </p:sp>
        <p:sp>
          <p:nvSpPr>
            <p:cNvPr id="14" name="TextBox 6"/>
            <p:cNvSpPr txBox="1"/>
            <p:nvPr/>
          </p:nvSpPr>
          <p:spPr>
            <a:xfrm>
              <a:off x="915922" y="4533084"/>
              <a:ext cx="1631092" cy="276999"/>
            </a:xfrm>
            <a:prstGeom prst="rect">
              <a:avLst/>
            </a:prstGeom>
            <a:noFill/>
          </p:spPr>
          <p:txBody>
            <a:bodyPr wrap="square" rtlCol="0">
              <a:spAutoFit/>
            </a:bodyPr>
            <a:lstStyle/>
            <a:p>
              <a:r>
                <a:rPr lang="fr-FR" sz="1200" b="1" dirty="0" smtClean="0"/>
                <a:t>Flasque</a:t>
              </a:r>
              <a:endParaRPr lang="fr-FR" sz="1200" b="1" dirty="0"/>
            </a:p>
          </p:txBody>
        </p:sp>
      </p:grpSp>
      <p:sp>
        <p:nvSpPr>
          <p:cNvPr id="16" name="TextBox 10"/>
          <p:cNvSpPr txBox="1"/>
          <p:nvPr/>
        </p:nvSpPr>
        <p:spPr>
          <a:xfrm>
            <a:off x="959929" y="1552989"/>
            <a:ext cx="5299752" cy="2308324"/>
          </a:xfrm>
          <a:prstGeom prst="rect">
            <a:avLst/>
          </a:prstGeom>
          <a:noFill/>
        </p:spPr>
        <p:txBody>
          <a:bodyPr wrap="square" rtlCol="0">
            <a:spAutoFit/>
          </a:bodyPr>
          <a:lstStyle/>
          <a:p>
            <a:r>
              <a:rPr lang="fr-FR" dirty="0" smtClean="0"/>
              <a:t>Voici un roulement avec ses composants les plus importants.</a:t>
            </a:r>
          </a:p>
          <a:p>
            <a:endParaRPr lang="fr-FR" dirty="0"/>
          </a:p>
          <a:p>
            <a:r>
              <a:rPr lang="fr-FR" dirty="0"/>
              <a:t>L’arbre est monté sur la bague intérieure. </a:t>
            </a:r>
          </a:p>
          <a:p>
            <a:r>
              <a:rPr lang="fr-FR" dirty="0"/>
              <a:t>La rotation de l’arbre entraîne la rotation de la bague intérieure qui entraîne la rotation de ses billes. </a:t>
            </a:r>
          </a:p>
          <a:p>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40</a:t>
            </a:fld>
            <a:endParaRPr lang="en-US"/>
          </a:p>
        </p:txBody>
      </p:sp>
      <p:cxnSp>
        <p:nvCxnSpPr>
          <p:cNvPr id="7" name="Straight Connector 6"/>
          <p:cNvCxnSpPr/>
          <p:nvPr/>
        </p:nvCxnSpPr>
        <p:spPr>
          <a:xfrm flipH="1">
            <a:off x="5732213" y="3535978"/>
            <a:ext cx="3781166" cy="1648625"/>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1" idx="3"/>
          </p:cNvCxnSpPr>
          <p:nvPr/>
        </p:nvCxnSpPr>
        <p:spPr>
          <a:xfrm>
            <a:off x="6787149" y="4245263"/>
            <a:ext cx="527468" cy="160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64295" y="3783598"/>
            <a:ext cx="1622854" cy="923330"/>
          </a:xfrm>
          <a:prstGeom prst="rect">
            <a:avLst/>
          </a:prstGeom>
          <a:noFill/>
        </p:spPr>
        <p:txBody>
          <a:bodyPr wrap="square" rtlCol="0">
            <a:spAutoFit/>
          </a:bodyPr>
          <a:lstStyle/>
          <a:p>
            <a:pPr algn="ctr"/>
            <a:r>
              <a:rPr lang="fr-FR" dirty="0" smtClean="0">
                <a:solidFill>
                  <a:schemeClr val="accent1">
                    <a:lumMod val="75000"/>
                  </a:schemeClr>
                </a:solidFill>
              </a:rPr>
              <a:t>Axe de l’arbre.</a:t>
            </a:r>
          </a:p>
          <a:p>
            <a:pPr algn="ctr"/>
            <a:r>
              <a:rPr lang="fr-FR" dirty="0" smtClean="0">
                <a:solidFill>
                  <a:schemeClr val="accent1">
                    <a:lumMod val="75000"/>
                  </a:schemeClr>
                </a:solidFill>
              </a:rPr>
              <a:t>L’arbre n’est pas visible ici.</a:t>
            </a:r>
            <a:endParaRPr lang="en-US" dirty="0">
              <a:solidFill>
                <a:schemeClr val="accent1">
                  <a:lumMod val="75000"/>
                </a:schemeClr>
              </a:solidFill>
            </a:endParaRPr>
          </a:p>
        </p:txBody>
      </p:sp>
      <p:cxnSp>
        <p:nvCxnSpPr>
          <p:cNvPr id="26" name="Straight Connector 25"/>
          <p:cNvCxnSpPr/>
          <p:nvPr/>
        </p:nvCxnSpPr>
        <p:spPr>
          <a:xfrm flipH="1">
            <a:off x="10776372" y="2418528"/>
            <a:ext cx="1336006" cy="587776"/>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9D35ABE1-8F33-4E66-9DDD-559AA2C2C211}" type="datetime7">
              <a:rPr lang="en-US" smtClean="0"/>
              <a:pPr/>
              <a:t>Nov-18</a:t>
            </a:fld>
            <a:endParaRPr lang="en-US"/>
          </a:p>
        </p:txBody>
      </p:sp>
      <p:sp>
        <p:nvSpPr>
          <p:cNvPr id="17" name="Footer Placeholder 1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101966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smtClean="0"/>
              <a:t>Roulement </a:t>
            </a:r>
            <a:r>
              <a:rPr lang="fr-FR" sz="3600" dirty="0" smtClean="0"/>
              <a:t>(</a:t>
            </a:r>
            <a:r>
              <a:rPr lang="fr-FR" sz="3600" dirty="0" err="1" smtClean="0"/>
              <a:t>ang</a:t>
            </a:r>
            <a:r>
              <a:rPr lang="fr-FR" sz="3600" dirty="0" smtClean="0"/>
              <a:t> : </a:t>
            </a:r>
            <a:r>
              <a:rPr lang="fr-FR" sz="3600" dirty="0" err="1" smtClean="0"/>
              <a:t>bearing</a:t>
            </a:r>
            <a:r>
              <a:rPr lang="fr-FR" sz="3600" dirty="0" smtClean="0"/>
              <a:t>) </a:t>
            </a:r>
            <a:endParaRPr lang="fr-FR" dirty="0"/>
          </a:p>
        </p:txBody>
      </p:sp>
      <p:sp>
        <p:nvSpPr>
          <p:cNvPr id="2" name="AutoShape 2" descr="https://www.lfd.eu/media/images/aufbau-rillenkugellager-01.jpg"/>
          <p:cNvSpPr>
            <a:spLocks noChangeAspect="1" noChangeArrowheads="1"/>
          </p:cNvSpPr>
          <p:nvPr/>
        </p:nvSpPr>
        <p:spPr bwMode="auto">
          <a:xfrm>
            <a:off x="155575" y="-36718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www.lfd.eu/media/images/aufbau-rillenkugellager-01.jpg"/>
          <p:cNvSpPr>
            <a:spLocks noChangeAspect="1" noChangeArrowheads="1"/>
          </p:cNvSpPr>
          <p:nvPr/>
        </p:nvSpPr>
        <p:spPr bwMode="auto">
          <a:xfrm>
            <a:off x="307975" y="-35194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https://www.lfd.eu/media/images/aufbau-rillenkugellager-01.jpg"/>
          <p:cNvSpPr>
            <a:spLocks noChangeAspect="1" noChangeArrowheads="1"/>
          </p:cNvSpPr>
          <p:nvPr/>
        </p:nvSpPr>
        <p:spPr bwMode="auto">
          <a:xfrm>
            <a:off x="460375" y="-33670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9" name="Groupe 8"/>
          <p:cNvGrpSpPr/>
          <p:nvPr/>
        </p:nvGrpSpPr>
        <p:grpSpPr>
          <a:xfrm>
            <a:off x="6259681" y="1552989"/>
            <a:ext cx="5508288" cy="4634145"/>
            <a:chOff x="474501" y="1029303"/>
            <a:chExt cx="5253502" cy="4543425"/>
          </a:xfrm>
        </p:grpSpPr>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1" y="1029303"/>
              <a:ext cx="525350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6"/>
            <p:cNvSpPr txBox="1"/>
            <p:nvPr/>
          </p:nvSpPr>
          <p:spPr>
            <a:xfrm>
              <a:off x="902764" y="1504134"/>
              <a:ext cx="1631092" cy="452627"/>
            </a:xfrm>
            <a:prstGeom prst="rect">
              <a:avLst/>
            </a:prstGeom>
            <a:noFill/>
          </p:spPr>
          <p:txBody>
            <a:bodyPr wrap="square" rtlCol="0">
              <a:spAutoFit/>
            </a:bodyPr>
            <a:lstStyle/>
            <a:p>
              <a:r>
                <a:rPr lang="fr-FR" sz="1200" b="1" dirty="0" smtClean="0"/>
                <a:t>Bague </a:t>
              </a:r>
            </a:p>
            <a:p>
              <a:r>
                <a:rPr lang="fr-FR" sz="1200" b="1" dirty="0" smtClean="0"/>
                <a:t>Extérieure</a:t>
              </a:r>
              <a:endParaRPr lang="fr-FR" sz="1200" b="1" dirty="0"/>
            </a:p>
          </p:txBody>
        </p:sp>
        <p:sp>
          <p:nvSpPr>
            <p:cNvPr id="11" name="TextBox 6"/>
            <p:cNvSpPr txBox="1"/>
            <p:nvPr/>
          </p:nvSpPr>
          <p:spPr>
            <a:xfrm>
              <a:off x="915922" y="2208984"/>
              <a:ext cx="1631092" cy="461665"/>
            </a:xfrm>
            <a:prstGeom prst="rect">
              <a:avLst/>
            </a:prstGeom>
            <a:noFill/>
          </p:spPr>
          <p:txBody>
            <a:bodyPr wrap="square" rtlCol="0">
              <a:spAutoFit/>
            </a:bodyPr>
            <a:lstStyle/>
            <a:p>
              <a:r>
                <a:rPr lang="fr-FR" sz="1200" b="1" dirty="0" smtClean="0"/>
                <a:t>Bague </a:t>
              </a:r>
            </a:p>
            <a:p>
              <a:r>
                <a:rPr lang="fr-FR" sz="1200" b="1" dirty="0" smtClean="0"/>
                <a:t>Intérieure</a:t>
              </a:r>
              <a:endParaRPr lang="fr-FR" sz="1200" b="1" dirty="0"/>
            </a:p>
          </p:txBody>
        </p:sp>
        <p:sp>
          <p:nvSpPr>
            <p:cNvPr id="12" name="TextBox 6"/>
            <p:cNvSpPr txBox="1"/>
            <p:nvPr/>
          </p:nvSpPr>
          <p:spPr>
            <a:xfrm>
              <a:off x="4786851" y="1937819"/>
              <a:ext cx="625300" cy="331070"/>
            </a:xfrm>
            <a:prstGeom prst="rect">
              <a:avLst/>
            </a:prstGeom>
            <a:noFill/>
          </p:spPr>
          <p:txBody>
            <a:bodyPr wrap="square" rtlCol="0">
              <a:spAutoFit/>
            </a:bodyPr>
            <a:lstStyle/>
            <a:p>
              <a:pPr algn="r"/>
              <a:r>
                <a:rPr lang="fr-FR" sz="1200" b="1" dirty="0" smtClean="0"/>
                <a:t>Bille</a:t>
              </a:r>
              <a:endParaRPr lang="fr-FR" sz="1200" b="1" dirty="0"/>
            </a:p>
          </p:txBody>
        </p:sp>
        <p:sp>
          <p:nvSpPr>
            <p:cNvPr id="13" name="TextBox 6"/>
            <p:cNvSpPr txBox="1"/>
            <p:nvPr/>
          </p:nvSpPr>
          <p:spPr>
            <a:xfrm>
              <a:off x="4413536" y="2407197"/>
              <a:ext cx="1005840" cy="461665"/>
            </a:xfrm>
            <a:prstGeom prst="rect">
              <a:avLst/>
            </a:prstGeom>
            <a:noFill/>
          </p:spPr>
          <p:txBody>
            <a:bodyPr wrap="square" rtlCol="0">
              <a:spAutoFit/>
            </a:bodyPr>
            <a:lstStyle/>
            <a:p>
              <a:pPr algn="r"/>
              <a:r>
                <a:rPr lang="fr-FR" sz="1200" b="1" dirty="0" smtClean="0"/>
                <a:t>Cage </a:t>
              </a:r>
            </a:p>
            <a:p>
              <a:pPr algn="r"/>
              <a:endParaRPr lang="fr-FR" sz="1200" b="1" dirty="0"/>
            </a:p>
          </p:txBody>
        </p:sp>
        <p:sp>
          <p:nvSpPr>
            <p:cNvPr id="14" name="TextBox 6"/>
            <p:cNvSpPr txBox="1"/>
            <p:nvPr/>
          </p:nvSpPr>
          <p:spPr>
            <a:xfrm>
              <a:off x="915922" y="4533084"/>
              <a:ext cx="1631092" cy="276999"/>
            </a:xfrm>
            <a:prstGeom prst="rect">
              <a:avLst/>
            </a:prstGeom>
            <a:noFill/>
          </p:spPr>
          <p:txBody>
            <a:bodyPr wrap="square" rtlCol="0">
              <a:spAutoFit/>
            </a:bodyPr>
            <a:lstStyle/>
            <a:p>
              <a:r>
                <a:rPr lang="fr-FR" sz="1200" b="1" dirty="0" smtClean="0"/>
                <a:t>Flasque</a:t>
              </a:r>
              <a:endParaRPr lang="fr-FR" sz="1200" b="1" dirty="0"/>
            </a:p>
          </p:txBody>
        </p:sp>
      </p:grpSp>
      <p:sp>
        <p:nvSpPr>
          <p:cNvPr id="16" name="TextBox 10"/>
          <p:cNvSpPr txBox="1"/>
          <p:nvPr/>
        </p:nvSpPr>
        <p:spPr>
          <a:xfrm>
            <a:off x="959929" y="1552989"/>
            <a:ext cx="5299752" cy="3416320"/>
          </a:xfrm>
          <a:prstGeom prst="rect">
            <a:avLst/>
          </a:prstGeom>
          <a:noFill/>
        </p:spPr>
        <p:txBody>
          <a:bodyPr wrap="square" rtlCol="0">
            <a:spAutoFit/>
          </a:bodyPr>
          <a:lstStyle/>
          <a:p>
            <a:r>
              <a:rPr lang="fr-FR" dirty="0" smtClean="0"/>
              <a:t>Voici un roulement avec ses composants les plus importants.</a:t>
            </a:r>
          </a:p>
          <a:p>
            <a:endParaRPr lang="fr-FR" dirty="0"/>
          </a:p>
          <a:p>
            <a:r>
              <a:rPr lang="fr-FR" dirty="0"/>
              <a:t>L’arbre est monté sur la bague intérieure. </a:t>
            </a:r>
          </a:p>
          <a:p>
            <a:r>
              <a:rPr lang="fr-FR" dirty="0"/>
              <a:t>La rotation de l’arbre entraîne la rotation de la bague </a:t>
            </a:r>
            <a:r>
              <a:rPr lang="fr-FR" dirty="0" smtClean="0"/>
              <a:t>intérieure </a:t>
            </a:r>
            <a:r>
              <a:rPr lang="fr-FR" dirty="0"/>
              <a:t>qui </a:t>
            </a:r>
            <a:r>
              <a:rPr lang="fr-FR" dirty="0" smtClean="0"/>
              <a:t>entraîne </a:t>
            </a:r>
            <a:r>
              <a:rPr lang="fr-FR" dirty="0"/>
              <a:t>la rotation de </a:t>
            </a:r>
            <a:r>
              <a:rPr lang="fr-FR" dirty="0" smtClean="0"/>
              <a:t>ses </a:t>
            </a:r>
            <a:r>
              <a:rPr lang="fr-FR" dirty="0"/>
              <a:t>billes. </a:t>
            </a:r>
          </a:p>
          <a:p>
            <a:endParaRPr lang="fr-FR" dirty="0"/>
          </a:p>
          <a:p>
            <a:r>
              <a:rPr lang="fr-FR" dirty="0" smtClean="0"/>
              <a:t>Les billes sont aussi en contact avec la bague extérieure. Pour diminuer le frottement, les roulements sont lubrifiés!</a:t>
            </a:r>
          </a:p>
          <a:p>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41</a:t>
            </a:fld>
            <a:endParaRPr lang="en-US"/>
          </a:p>
        </p:txBody>
      </p:sp>
      <p:sp>
        <p:nvSpPr>
          <p:cNvPr id="5" name="Date Placeholder 4"/>
          <p:cNvSpPr>
            <a:spLocks noGrp="1"/>
          </p:cNvSpPr>
          <p:nvPr>
            <p:ph type="dt" sz="half" idx="10"/>
          </p:nvPr>
        </p:nvSpPr>
        <p:spPr/>
        <p:txBody>
          <a:bodyPr/>
          <a:lstStyle/>
          <a:p>
            <a:fld id="{594C03DB-F9CA-4631-986C-79E997BCF6CB}"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022669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smtClean="0"/>
              <a:t>Roulement </a:t>
            </a:r>
            <a:r>
              <a:rPr lang="fr-FR" sz="3600" dirty="0" smtClean="0"/>
              <a:t>(</a:t>
            </a:r>
            <a:r>
              <a:rPr lang="fr-FR" sz="3600" dirty="0" err="1" smtClean="0"/>
              <a:t>ang</a:t>
            </a:r>
            <a:r>
              <a:rPr lang="fr-FR" sz="3600" dirty="0" smtClean="0"/>
              <a:t> : </a:t>
            </a:r>
            <a:r>
              <a:rPr lang="fr-FR" sz="3600" dirty="0" err="1" smtClean="0"/>
              <a:t>bearing</a:t>
            </a:r>
            <a:r>
              <a:rPr lang="fr-FR" sz="3600" dirty="0" smtClean="0"/>
              <a:t>) </a:t>
            </a:r>
            <a:endParaRPr lang="fr-FR" dirty="0"/>
          </a:p>
        </p:txBody>
      </p:sp>
      <p:sp>
        <p:nvSpPr>
          <p:cNvPr id="2" name="AutoShape 2" descr="https://www.lfd.eu/media/images/aufbau-rillenkugellager-01.jpg"/>
          <p:cNvSpPr>
            <a:spLocks noChangeAspect="1" noChangeArrowheads="1"/>
          </p:cNvSpPr>
          <p:nvPr/>
        </p:nvSpPr>
        <p:spPr bwMode="auto">
          <a:xfrm>
            <a:off x="155575" y="-36718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www.lfd.eu/media/images/aufbau-rillenkugellager-01.jpg"/>
          <p:cNvSpPr>
            <a:spLocks noChangeAspect="1" noChangeArrowheads="1"/>
          </p:cNvSpPr>
          <p:nvPr/>
        </p:nvSpPr>
        <p:spPr bwMode="auto">
          <a:xfrm>
            <a:off x="307975" y="-35194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https://www.lfd.eu/media/images/aufbau-rillenkugellager-01.jpg"/>
          <p:cNvSpPr>
            <a:spLocks noChangeAspect="1" noChangeArrowheads="1"/>
          </p:cNvSpPr>
          <p:nvPr/>
        </p:nvSpPr>
        <p:spPr bwMode="auto">
          <a:xfrm>
            <a:off x="460375" y="-3367088"/>
            <a:ext cx="8858250" cy="7658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9" name="Groupe 8"/>
          <p:cNvGrpSpPr/>
          <p:nvPr/>
        </p:nvGrpSpPr>
        <p:grpSpPr>
          <a:xfrm>
            <a:off x="6259681" y="1552989"/>
            <a:ext cx="5508288" cy="4634145"/>
            <a:chOff x="474501" y="1029303"/>
            <a:chExt cx="5253502" cy="4543425"/>
          </a:xfrm>
        </p:grpSpPr>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01" y="1029303"/>
              <a:ext cx="525350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6"/>
            <p:cNvSpPr txBox="1"/>
            <p:nvPr/>
          </p:nvSpPr>
          <p:spPr>
            <a:xfrm>
              <a:off x="902764" y="1504134"/>
              <a:ext cx="1631092" cy="452627"/>
            </a:xfrm>
            <a:prstGeom prst="rect">
              <a:avLst/>
            </a:prstGeom>
            <a:noFill/>
          </p:spPr>
          <p:txBody>
            <a:bodyPr wrap="square" rtlCol="0">
              <a:spAutoFit/>
            </a:bodyPr>
            <a:lstStyle/>
            <a:p>
              <a:r>
                <a:rPr lang="fr-FR" sz="1200" b="1" dirty="0" smtClean="0"/>
                <a:t>Bague </a:t>
              </a:r>
            </a:p>
            <a:p>
              <a:r>
                <a:rPr lang="fr-FR" sz="1200" b="1" dirty="0" smtClean="0"/>
                <a:t>Extérieure</a:t>
              </a:r>
              <a:endParaRPr lang="fr-FR" sz="1200" b="1" dirty="0"/>
            </a:p>
          </p:txBody>
        </p:sp>
        <p:sp>
          <p:nvSpPr>
            <p:cNvPr id="11" name="TextBox 6"/>
            <p:cNvSpPr txBox="1"/>
            <p:nvPr/>
          </p:nvSpPr>
          <p:spPr>
            <a:xfrm>
              <a:off x="915922" y="2208984"/>
              <a:ext cx="1631092" cy="461665"/>
            </a:xfrm>
            <a:prstGeom prst="rect">
              <a:avLst/>
            </a:prstGeom>
            <a:noFill/>
          </p:spPr>
          <p:txBody>
            <a:bodyPr wrap="square" rtlCol="0">
              <a:spAutoFit/>
            </a:bodyPr>
            <a:lstStyle/>
            <a:p>
              <a:r>
                <a:rPr lang="fr-FR" sz="1200" b="1" dirty="0" smtClean="0"/>
                <a:t>Bague </a:t>
              </a:r>
            </a:p>
            <a:p>
              <a:r>
                <a:rPr lang="fr-FR" sz="1200" b="1" dirty="0" smtClean="0"/>
                <a:t>Intérieure</a:t>
              </a:r>
              <a:endParaRPr lang="fr-FR" sz="1200" b="1" dirty="0"/>
            </a:p>
          </p:txBody>
        </p:sp>
        <p:sp>
          <p:nvSpPr>
            <p:cNvPr id="12" name="TextBox 6"/>
            <p:cNvSpPr txBox="1"/>
            <p:nvPr/>
          </p:nvSpPr>
          <p:spPr>
            <a:xfrm>
              <a:off x="4786851" y="1937819"/>
              <a:ext cx="625300" cy="331070"/>
            </a:xfrm>
            <a:prstGeom prst="rect">
              <a:avLst/>
            </a:prstGeom>
            <a:noFill/>
          </p:spPr>
          <p:txBody>
            <a:bodyPr wrap="square" rtlCol="0">
              <a:spAutoFit/>
            </a:bodyPr>
            <a:lstStyle/>
            <a:p>
              <a:pPr algn="r"/>
              <a:r>
                <a:rPr lang="fr-FR" sz="1200" b="1" dirty="0" smtClean="0"/>
                <a:t>Bille</a:t>
              </a:r>
              <a:endParaRPr lang="fr-FR" sz="1200" b="1" dirty="0"/>
            </a:p>
          </p:txBody>
        </p:sp>
        <p:sp>
          <p:nvSpPr>
            <p:cNvPr id="13" name="TextBox 6"/>
            <p:cNvSpPr txBox="1"/>
            <p:nvPr/>
          </p:nvSpPr>
          <p:spPr>
            <a:xfrm>
              <a:off x="4413536" y="2407197"/>
              <a:ext cx="1005840" cy="461665"/>
            </a:xfrm>
            <a:prstGeom prst="rect">
              <a:avLst/>
            </a:prstGeom>
            <a:noFill/>
          </p:spPr>
          <p:txBody>
            <a:bodyPr wrap="square" rtlCol="0">
              <a:spAutoFit/>
            </a:bodyPr>
            <a:lstStyle/>
            <a:p>
              <a:pPr algn="r"/>
              <a:r>
                <a:rPr lang="fr-FR" sz="1200" b="1" dirty="0" smtClean="0"/>
                <a:t>Cage </a:t>
              </a:r>
            </a:p>
            <a:p>
              <a:pPr algn="r"/>
              <a:endParaRPr lang="fr-FR" sz="1200" b="1" dirty="0"/>
            </a:p>
          </p:txBody>
        </p:sp>
        <p:sp>
          <p:nvSpPr>
            <p:cNvPr id="14" name="TextBox 6"/>
            <p:cNvSpPr txBox="1"/>
            <p:nvPr/>
          </p:nvSpPr>
          <p:spPr>
            <a:xfrm>
              <a:off x="915922" y="4533084"/>
              <a:ext cx="1631092" cy="276999"/>
            </a:xfrm>
            <a:prstGeom prst="rect">
              <a:avLst/>
            </a:prstGeom>
            <a:noFill/>
          </p:spPr>
          <p:txBody>
            <a:bodyPr wrap="square" rtlCol="0">
              <a:spAutoFit/>
            </a:bodyPr>
            <a:lstStyle/>
            <a:p>
              <a:r>
                <a:rPr lang="fr-FR" sz="1200" b="1" dirty="0" smtClean="0"/>
                <a:t>Flasque</a:t>
              </a:r>
              <a:endParaRPr lang="fr-FR" sz="1200" b="1" dirty="0"/>
            </a:p>
          </p:txBody>
        </p:sp>
      </p:grpSp>
      <p:sp>
        <p:nvSpPr>
          <p:cNvPr id="16" name="TextBox 10"/>
          <p:cNvSpPr txBox="1"/>
          <p:nvPr/>
        </p:nvSpPr>
        <p:spPr>
          <a:xfrm>
            <a:off x="959929" y="1552989"/>
            <a:ext cx="5299752" cy="4247317"/>
          </a:xfrm>
          <a:prstGeom prst="rect">
            <a:avLst/>
          </a:prstGeom>
          <a:noFill/>
        </p:spPr>
        <p:txBody>
          <a:bodyPr wrap="square" rtlCol="0">
            <a:spAutoFit/>
          </a:bodyPr>
          <a:lstStyle/>
          <a:p>
            <a:r>
              <a:rPr lang="fr-FR" dirty="0" smtClean="0"/>
              <a:t>Voici un roulement avec ses composants les plus importants.</a:t>
            </a:r>
          </a:p>
          <a:p>
            <a:endParaRPr lang="fr-FR" dirty="0"/>
          </a:p>
          <a:p>
            <a:r>
              <a:rPr lang="fr-FR" dirty="0"/>
              <a:t>L’arbre est monté sur la bague intérieure. </a:t>
            </a:r>
          </a:p>
          <a:p>
            <a:r>
              <a:rPr lang="fr-FR" dirty="0"/>
              <a:t>La rotation de l’arbre entraîne la rotation de la bague intérieure qui entraîne la rotation de ses billes. </a:t>
            </a:r>
          </a:p>
          <a:p>
            <a:endParaRPr lang="fr-FR" dirty="0"/>
          </a:p>
          <a:p>
            <a:r>
              <a:rPr lang="fr-FR" dirty="0" smtClean="0"/>
              <a:t>Les billes sont aussi en contact avec la bague extérieure. Pour diminuer le frottement, les roulements sont lubrifiés!</a:t>
            </a:r>
          </a:p>
          <a:p>
            <a:endParaRPr lang="fr-FR" dirty="0"/>
          </a:p>
          <a:p>
            <a:r>
              <a:rPr lang="fr-FR" dirty="0" smtClean="0"/>
              <a:t>C’est très important de savoir comment distinguer les roulements.</a:t>
            </a:r>
          </a:p>
          <a:p>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42</a:t>
            </a:fld>
            <a:endParaRPr lang="en-US"/>
          </a:p>
        </p:txBody>
      </p:sp>
      <p:sp>
        <p:nvSpPr>
          <p:cNvPr id="5" name="Date Placeholder 4"/>
          <p:cNvSpPr>
            <a:spLocks noGrp="1"/>
          </p:cNvSpPr>
          <p:nvPr>
            <p:ph type="dt" sz="half" idx="10"/>
          </p:nvPr>
        </p:nvSpPr>
        <p:spPr/>
        <p:txBody>
          <a:bodyPr/>
          <a:lstStyle/>
          <a:p>
            <a:fld id="{40CFC848-EC69-45EB-8D59-678A7E2E8CD5}"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92027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solidFill>
                  <a:schemeClr val="bg1"/>
                </a:solidFill>
              </a:rPr>
              <a:t>E</a:t>
            </a:r>
            <a:r>
              <a:rPr lang="fr-FR" dirty="0" smtClean="0">
                <a:solidFill>
                  <a:schemeClr val="bg1"/>
                </a:solidFill>
              </a:rPr>
              <a:t>léments </a:t>
            </a:r>
            <a:r>
              <a:rPr lang="fr-FR" dirty="0">
                <a:solidFill>
                  <a:schemeClr val="bg1"/>
                </a:solidFill>
              </a:rPr>
              <a:t>de guidage de rotation : </a:t>
            </a:r>
          </a:p>
          <a:p>
            <a:pPr marL="800100" lvl="1" indent="-342900">
              <a:lnSpc>
                <a:spcPct val="150000"/>
              </a:lnSpc>
              <a:buFont typeface="+mj-lt"/>
              <a:buAutoNum type="arabicPeriod"/>
            </a:pPr>
            <a:r>
              <a:rPr lang="fr-FR" dirty="0">
                <a:solidFill>
                  <a:schemeClr val="bg1"/>
                </a:solidFill>
              </a:rPr>
              <a:t>billes, entrent deux </a:t>
            </a:r>
            <a:r>
              <a:rPr lang="fr-FR" dirty="0" smtClean="0">
                <a:solidFill>
                  <a:schemeClr val="bg1"/>
                </a:solidFill>
              </a:rPr>
              <a:t>bagues</a:t>
            </a:r>
            <a:endParaRPr lang="fr-FR" dirty="0">
              <a:solidFill>
                <a:schemeClr val="bg1"/>
              </a:solidFill>
            </a:endParaRPr>
          </a:p>
          <a:p>
            <a:pPr marL="800100" lvl="1" indent="-342900">
              <a:lnSpc>
                <a:spcPct val="150000"/>
              </a:lnSpc>
              <a:buFont typeface="+mj-lt"/>
              <a:buAutoNum type="arabicPeriod"/>
            </a:pPr>
            <a:r>
              <a:rPr lang="fr-FR" dirty="0">
                <a:solidFill>
                  <a:schemeClr val="bg1"/>
                </a:solidFill>
              </a:rPr>
              <a:t>rouleaux, entrent les deux bagues</a:t>
            </a:r>
          </a:p>
          <a:p>
            <a:pPr marL="800100" lvl="1" indent="-342900">
              <a:lnSpc>
                <a:spcPct val="150000"/>
              </a:lnSpc>
              <a:buFont typeface="+mj-lt"/>
              <a:buAutoNum type="arabicPeriod"/>
            </a:pPr>
            <a:r>
              <a:rPr lang="fr-FR" dirty="0">
                <a:solidFill>
                  <a:schemeClr val="bg1"/>
                </a:solidFill>
              </a:rPr>
              <a:t>aiguilles (a) sans bagues ou (b) entrent bague extérieur et l’arbre ou (c) entre les deux bagues</a:t>
            </a:r>
          </a:p>
          <a:p>
            <a:pPr marL="342900" indent="-342900">
              <a:lnSpc>
                <a:spcPct val="150000"/>
              </a:lnSpc>
              <a:buFont typeface="+mj-lt"/>
              <a:buAutoNum type="alphaUcPeriod"/>
            </a:pPr>
            <a:r>
              <a:rPr lang="fr-FR" dirty="0" smtClean="0">
                <a:solidFill>
                  <a:schemeClr val="bg1"/>
                </a:solidFill>
              </a:rPr>
              <a:t>Le placement des bagues par rapport à l’axe de l’arbre : </a:t>
            </a:r>
          </a:p>
          <a:p>
            <a:pPr marL="914400" lvl="1" indent="-457200">
              <a:lnSpc>
                <a:spcPct val="150000"/>
              </a:lnSpc>
              <a:buAutoNum type="arabicPeriod"/>
            </a:pPr>
            <a:r>
              <a:rPr lang="fr-FR" dirty="0" smtClean="0">
                <a:solidFill>
                  <a:schemeClr val="bg1"/>
                </a:solidFill>
              </a:rPr>
              <a:t>Roulements radiaux (classiques)</a:t>
            </a:r>
          </a:p>
          <a:p>
            <a:pPr marL="914400" lvl="1" indent="-457200">
              <a:lnSpc>
                <a:spcPct val="150000"/>
              </a:lnSpc>
              <a:buAutoNum type="arabicPeriod"/>
            </a:pPr>
            <a:r>
              <a:rPr lang="fr-FR" dirty="0" smtClean="0">
                <a:solidFill>
                  <a:schemeClr val="bg1"/>
                </a:solidFill>
              </a:rPr>
              <a:t>Roulements axiaux (de butée)</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15" name="Slide Number Placeholder 14"/>
          <p:cNvSpPr>
            <a:spLocks noGrp="1"/>
          </p:cNvSpPr>
          <p:nvPr>
            <p:ph type="sldNum" sz="quarter" idx="12"/>
          </p:nvPr>
        </p:nvSpPr>
        <p:spPr/>
        <p:txBody>
          <a:bodyPr/>
          <a:lstStyle/>
          <a:p>
            <a:fld id="{230B57C3-84FA-4272-A19F-178388A8D0D6}" type="slidenum">
              <a:rPr lang="en-US" smtClean="0"/>
              <a:pPr/>
              <a:t>43</a:t>
            </a:fld>
            <a:endParaRPr lang="en-US"/>
          </a:p>
        </p:txBody>
      </p:sp>
      <p:sp>
        <p:nvSpPr>
          <p:cNvPr id="4" name="Date Placeholder 3"/>
          <p:cNvSpPr>
            <a:spLocks noGrp="1"/>
          </p:cNvSpPr>
          <p:nvPr>
            <p:ph type="dt" sz="half" idx="10"/>
          </p:nvPr>
        </p:nvSpPr>
        <p:spPr/>
        <p:txBody>
          <a:bodyPr/>
          <a:lstStyle/>
          <a:p>
            <a:fld id="{CECBC38E-8C1F-48C3-A773-85B434CC88C1}"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459826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solidFill>
                  <a:schemeClr val="bg1"/>
                </a:solidFill>
              </a:rPr>
              <a:t>E</a:t>
            </a:r>
            <a:r>
              <a:rPr lang="fr-FR" dirty="0" smtClean="0">
                <a:solidFill>
                  <a:schemeClr val="bg1"/>
                </a:solidFill>
              </a:rPr>
              <a:t>léments </a:t>
            </a:r>
            <a:r>
              <a:rPr lang="fr-FR" dirty="0">
                <a:solidFill>
                  <a:schemeClr val="bg1"/>
                </a:solidFill>
              </a:rPr>
              <a:t>de guidage de rotation : </a:t>
            </a:r>
          </a:p>
          <a:p>
            <a:pPr marL="800100" lvl="1" indent="-342900">
              <a:lnSpc>
                <a:spcPct val="150000"/>
              </a:lnSpc>
              <a:buFont typeface="+mj-lt"/>
              <a:buAutoNum type="arabicPeriod"/>
            </a:pPr>
            <a:r>
              <a:rPr lang="fr-FR" dirty="0">
                <a:solidFill>
                  <a:schemeClr val="bg1"/>
                </a:solidFill>
              </a:rPr>
              <a:t>billes, entrent deux </a:t>
            </a:r>
            <a:r>
              <a:rPr lang="fr-FR" dirty="0" smtClean="0">
                <a:solidFill>
                  <a:schemeClr val="bg1"/>
                </a:solidFill>
              </a:rPr>
              <a:t>bagues</a:t>
            </a:r>
            <a:endParaRPr lang="fr-FR" dirty="0">
              <a:solidFill>
                <a:schemeClr val="bg1"/>
              </a:solidFill>
            </a:endParaRPr>
          </a:p>
          <a:p>
            <a:pPr marL="800100" lvl="1" indent="-342900">
              <a:lnSpc>
                <a:spcPct val="150000"/>
              </a:lnSpc>
              <a:buFont typeface="+mj-lt"/>
              <a:buAutoNum type="arabicPeriod"/>
            </a:pPr>
            <a:r>
              <a:rPr lang="fr-FR" dirty="0">
                <a:solidFill>
                  <a:schemeClr val="bg1"/>
                </a:solidFill>
              </a:rPr>
              <a:t>rouleaux, entrent les deux bagues</a:t>
            </a:r>
          </a:p>
          <a:p>
            <a:pPr marL="800100" lvl="1" indent="-342900">
              <a:lnSpc>
                <a:spcPct val="150000"/>
              </a:lnSpc>
              <a:buFont typeface="+mj-lt"/>
              <a:buAutoNum type="arabicPeriod"/>
            </a:pPr>
            <a:r>
              <a:rPr lang="fr-FR" dirty="0">
                <a:solidFill>
                  <a:schemeClr val="bg1"/>
                </a:solidFill>
              </a:rPr>
              <a:t>aiguilles (a) sans bagues ou (b) entrent bague extérieur et l’arbre ou (c) entre les deux bagues</a:t>
            </a:r>
          </a:p>
          <a:p>
            <a:pPr marL="342900" indent="-342900">
              <a:lnSpc>
                <a:spcPct val="150000"/>
              </a:lnSpc>
              <a:buFont typeface="+mj-lt"/>
              <a:buAutoNum type="alphaUcPeriod"/>
            </a:pPr>
            <a:r>
              <a:rPr lang="fr-FR" dirty="0" smtClean="0">
                <a:solidFill>
                  <a:schemeClr val="bg1"/>
                </a:solidFill>
              </a:rPr>
              <a:t>Le placement des bagues par rapport à l’axe de l’arbre : </a:t>
            </a:r>
          </a:p>
          <a:p>
            <a:pPr marL="914400" lvl="1" indent="-457200">
              <a:lnSpc>
                <a:spcPct val="150000"/>
              </a:lnSpc>
              <a:buAutoNum type="arabicPeriod"/>
            </a:pPr>
            <a:r>
              <a:rPr lang="fr-FR" dirty="0" smtClean="0">
                <a:solidFill>
                  <a:schemeClr val="bg1"/>
                </a:solidFill>
              </a:rPr>
              <a:t>Roulements radiaux (classiques)</a:t>
            </a:r>
          </a:p>
          <a:p>
            <a:pPr marL="914400" lvl="1" indent="-457200">
              <a:lnSpc>
                <a:spcPct val="150000"/>
              </a:lnSpc>
              <a:buAutoNum type="arabicPeriod"/>
            </a:pPr>
            <a:r>
              <a:rPr lang="fr-FR" dirty="0" smtClean="0">
                <a:solidFill>
                  <a:schemeClr val="bg1"/>
                </a:solidFill>
              </a:rPr>
              <a:t>Roulements axiaux (de butée)</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15" name="Slide Number Placeholder 14"/>
          <p:cNvSpPr>
            <a:spLocks noGrp="1"/>
          </p:cNvSpPr>
          <p:nvPr>
            <p:ph type="sldNum" sz="quarter" idx="12"/>
          </p:nvPr>
        </p:nvSpPr>
        <p:spPr/>
        <p:txBody>
          <a:bodyPr/>
          <a:lstStyle/>
          <a:p>
            <a:fld id="{230B57C3-84FA-4272-A19F-178388A8D0D6}" type="slidenum">
              <a:rPr lang="en-US" smtClean="0"/>
              <a:pPr/>
              <a:t>44</a:t>
            </a:fld>
            <a:endParaRPr lang="en-US"/>
          </a:p>
        </p:txBody>
      </p:sp>
      <p:sp>
        <p:nvSpPr>
          <p:cNvPr id="4" name="TextBox 3"/>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
        <p:nvSpPr>
          <p:cNvPr id="5" name="Date Placeholder 4"/>
          <p:cNvSpPr>
            <a:spLocks noGrp="1"/>
          </p:cNvSpPr>
          <p:nvPr>
            <p:ph type="dt" sz="half" idx="10"/>
          </p:nvPr>
        </p:nvSpPr>
        <p:spPr/>
        <p:txBody>
          <a:bodyPr/>
          <a:lstStyle/>
          <a:p>
            <a:fld id="{CD5FB9A2-DA80-4FAB-8CFF-7154E43F377B}"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05835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sz="3100" b="1" dirty="0"/>
              <a:t>billes</a:t>
            </a:r>
            <a:r>
              <a:rPr lang="fr-FR" sz="2300" dirty="0"/>
              <a:t>, </a:t>
            </a:r>
            <a:r>
              <a:rPr lang="fr-FR" sz="2300" dirty="0" smtClean="0"/>
              <a:t>entre deux bagues</a:t>
            </a:r>
            <a:endParaRPr lang="fr-FR" sz="2300" dirty="0"/>
          </a:p>
          <a:p>
            <a:pPr marL="800100" lvl="1" indent="-342900">
              <a:lnSpc>
                <a:spcPct val="150000"/>
              </a:lnSpc>
              <a:buFont typeface="+mj-lt"/>
              <a:buAutoNum type="arabicPeriod"/>
            </a:pPr>
            <a:r>
              <a:rPr lang="fr-FR" sz="3100" b="1" dirty="0"/>
              <a:t>rouleaux</a:t>
            </a:r>
            <a:r>
              <a:rPr lang="fr-FR" sz="2300" dirty="0"/>
              <a:t>, </a:t>
            </a:r>
            <a:r>
              <a:rPr lang="fr-FR" sz="2300" dirty="0" smtClean="0"/>
              <a:t>entre les </a:t>
            </a:r>
            <a:r>
              <a:rPr lang="fr-FR" sz="2300" dirty="0"/>
              <a:t>deux bagues</a:t>
            </a:r>
          </a:p>
          <a:p>
            <a:pPr marL="800100" lvl="1" indent="-342900">
              <a:lnSpc>
                <a:spcPct val="150000"/>
              </a:lnSpc>
              <a:buFont typeface="+mj-lt"/>
              <a:buAutoNum type="arabicPeriod"/>
            </a:pPr>
            <a:r>
              <a:rPr lang="fr-FR" sz="3100" b="1" dirty="0"/>
              <a:t>aiguilles</a:t>
            </a:r>
            <a:r>
              <a:rPr lang="fr-FR" sz="2300" dirty="0"/>
              <a:t> (a) sans </a:t>
            </a:r>
            <a:r>
              <a:rPr lang="fr-FR" sz="2300" dirty="0" smtClean="0"/>
              <a:t>bagues </a:t>
            </a:r>
            <a:r>
              <a:rPr lang="fr-FR" sz="2300" dirty="0"/>
              <a:t>ou (b) </a:t>
            </a:r>
            <a:r>
              <a:rPr lang="fr-FR" sz="2300" dirty="0" smtClean="0"/>
              <a:t>entre bague </a:t>
            </a:r>
            <a:r>
              <a:rPr lang="fr-FR" sz="2300" dirty="0"/>
              <a:t>extérieur et l’arbre ou (c) entre les deux bagues</a:t>
            </a:r>
          </a:p>
          <a:p>
            <a:pPr marL="342900" indent="-342900">
              <a:lnSpc>
                <a:spcPct val="150000"/>
              </a:lnSpc>
              <a:buFont typeface="+mj-lt"/>
              <a:buAutoNum type="alphaUcPeriod"/>
            </a:pPr>
            <a:r>
              <a:rPr lang="fr-FR" dirty="0" smtClean="0">
                <a:solidFill>
                  <a:schemeClr val="bg1"/>
                </a:solidFill>
              </a:rPr>
              <a:t>Le placement des bagues par rapport à l’axe de l’arbre : </a:t>
            </a:r>
          </a:p>
          <a:p>
            <a:pPr marL="914400" lvl="1" indent="-457200">
              <a:lnSpc>
                <a:spcPct val="150000"/>
              </a:lnSpc>
              <a:buAutoNum type="arabicPeriod"/>
            </a:pPr>
            <a:r>
              <a:rPr lang="fr-FR" dirty="0" smtClean="0">
                <a:solidFill>
                  <a:schemeClr val="bg1"/>
                </a:solidFill>
              </a:rPr>
              <a:t>Roulements radiaux (classiques)</a:t>
            </a:r>
          </a:p>
          <a:p>
            <a:pPr marL="914400" lvl="1" indent="-457200">
              <a:lnSpc>
                <a:spcPct val="150000"/>
              </a:lnSpc>
              <a:buAutoNum type="arabicPeriod"/>
            </a:pPr>
            <a:r>
              <a:rPr lang="fr-FR" dirty="0" smtClean="0">
                <a:solidFill>
                  <a:schemeClr val="bg1"/>
                </a:solidFill>
              </a:rPr>
              <a:t>Roulements axiaux (de butée)</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45</a:t>
            </a:fld>
            <a:endParaRPr lang="en-US"/>
          </a:p>
        </p:txBody>
      </p:sp>
      <p:sp>
        <p:nvSpPr>
          <p:cNvPr id="6" name="Date Placeholder 5"/>
          <p:cNvSpPr>
            <a:spLocks noGrp="1"/>
          </p:cNvSpPr>
          <p:nvPr>
            <p:ph type="dt" sz="half" idx="10"/>
          </p:nvPr>
        </p:nvSpPr>
        <p:spPr/>
        <p:txBody>
          <a:bodyPr/>
          <a:lstStyle/>
          <a:p>
            <a:fld id="{CA30DE1B-5FCF-4E6B-9A21-A5F370969B44}"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268629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8" name="TextBox 27"/>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4"/>
          <a:stretch>
            <a:fillRect/>
          </a:stretch>
        </p:blipFill>
        <p:spPr>
          <a:xfrm>
            <a:off x="5522949" y="1386640"/>
            <a:ext cx="2575150" cy="2575150"/>
          </a:xfrm>
          <a:prstGeom prst="rect">
            <a:avLst/>
          </a:prstGeom>
        </p:spPr>
      </p:pic>
      <p:sp>
        <p:nvSpPr>
          <p:cNvPr id="21" name="Slide Number Placeholder 20"/>
          <p:cNvSpPr>
            <a:spLocks noGrp="1"/>
          </p:cNvSpPr>
          <p:nvPr>
            <p:ph type="sldNum" sz="quarter" idx="12"/>
          </p:nvPr>
        </p:nvSpPr>
        <p:spPr/>
        <p:txBody>
          <a:bodyPr/>
          <a:lstStyle/>
          <a:p>
            <a:fld id="{230B57C3-84FA-4272-A19F-178388A8D0D6}" type="slidenum">
              <a:rPr lang="en-US" smtClean="0"/>
              <a:pPr/>
              <a:t>46</a:t>
            </a:fld>
            <a:endParaRPr lang="en-US"/>
          </a:p>
        </p:txBody>
      </p:sp>
      <p:sp>
        <p:nvSpPr>
          <p:cNvPr id="2" name="Date Placeholder 1"/>
          <p:cNvSpPr>
            <a:spLocks noGrp="1"/>
          </p:cNvSpPr>
          <p:nvPr>
            <p:ph type="dt" sz="half" idx="10"/>
          </p:nvPr>
        </p:nvSpPr>
        <p:spPr/>
        <p:txBody>
          <a:bodyPr/>
          <a:lstStyle/>
          <a:p>
            <a:fld id="{1C91EC85-9146-4BB3-A304-4947B91155F8}"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55735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8" name="TextBox 27"/>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4"/>
          <a:stretch>
            <a:fillRect/>
          </a:stretch>
        </p:blipFill>
        <p:spPr>
          <a:xfrm>
            <a:off x="5522949" y="1386640"/>
            <a:ext cx="2575150" cy="2575150"/>
          </a:xfrm>
          <a:prstGeom prst="rect">
            <a:avLst/>
          </a:prstGeom>
        </p:spPr>
      </p:pic>
      <p:sp>
        <p:nvSpPr>
          <p:cNvPr id="21" name="Slide Number Placeholder 20"/>
          <p:cNvSpPr>
            <a:spLocks noGrp="1"/>
          </p:cNvSpPr>
          <p:nvPr>
            <p:ph type="sldNum" sz="quarter" idx="12"/>
          </p:nvPr>
        </p:nvSpPr>
        <p:spPr/>
        <p:txBody>
          <a:bodyPr/>
          <a:lstStyle/>
          <a:p>
            <a:fld id="{230B57C3-84FA-4272-A19F-178388A8D0D6}" type="slidenum">
              <a:rPr lang="en-US" smtClean="0"/>
              <a:pPr/>
              <a:t>47</a:t>
            </a:fld>
            <a:endParaRPr lang="en-US"/>
          </a:p>
        </p:txBody>
      </p:sp>
      <p:sp>
        <p:nvSpPr>
          <p:cNvPr id="6" name="TextBox 5"/>
          <p:cNvSpPr txBox="1"/>
          <p:nvPr/>
        </p:nvSpPr>
        <p:spPr>
          <a:xfrm>
            <a:off x="8098099" y="10412"/>
            <a:ext cx="2141838" cy="1477328"/>
          </a:xfrm>
          <a:prstGeom prst="rect">
            <a:avLst/>
          </a:prstGeom>
          <a:noFill/>
        </p:spPr>
        <p:txBody>
          <a:bodyPr wrap="square" rtlCol="0">
            <a:spAutoFit/>
          </a:bodyPr>
          <a:lstStyle/>
          <a:p>
            <a:r>
              <a:rPr lang="fr-FR" b="1" dirty="0" smtClean="0">
                <a:solidFill>
                  <a:schemeClr val="accent1">
                    <a:lumMod val="75000"/>
                  </a:schemeClr>
                </a:solidFill>
              </a:rPr>
              <a:t>Il y a qu’une bague extérieur. </a:t>
            </a:r>
          </a:p>
          <a:p>
            <a:r>
              <a:rPr lang="fr-FR" dirty="0" smtClean="0">
                <a:solidFill>
                  <a:schemeClr val="accent1">
                    <a:lumMod val="75000"/>
                  </a:schemeClr>
                </a:solidFill>
              </a:rPr>
              <a:t>Les aiguilles sont en contact </a:t>
            </a:r>
            <a:r>
              <a:rPr lang="fr-FR" dirty="0">
                <a:solidFill>
                  <a:schemeClr val="accent1">
                    <a:lumMod val="75000"/>
                  </a:schemeClr>
                </a:solidFill>
              </a:rPr>
              <a:t>directement</a:t>
            </a:r>
            <a:r>
              <a:rPr lang="fr-FR" dirty="0" smtClean="0">
                <a:solidFill>
                  <a:schemeClr val="accent1">
                    <a:lumMod val="75000"/>
                  </a:schemeClr>
                </a:solidFill>
              </a:rPr>
              <a:t> avec l’arbre!</a:t>
            </a:r>
            <a:endParaRPr lang="en-US" dirty="0">
              <a:solidFill>
                <a:schemeClr val="accent1">
                  <a:lumMod val="75000"/>
                </a:schemeClr>
              </a:solidFill>
            </a:endParaRPr>
          </a:p>
        </p:txBody>
      </p:sp>
      <p:cxnSp>
        <p:nvCxnSpPr>
          <p:cNvPr id="13" name="Elbow Connector 12"/>
          <p:cNvCxnSpPr/>
          <p:nvPr/>
        </p:nvCxnSpPr>
        <p:spPr>
          <a:xfrm rot="16200000" flipH="1">
            <a:off x="9329918" y="357778"/>
            <a:ext cx="1193352" cy="1087395"/>
          </a:xfrm>
          <a:prstGeom prst="bentConnector3">
            <a:avLst>
              <a:gd name="adj1" fmla="val -39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75EDAC9E-C5F1-49C8-BE5D-632211B0B165}"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452897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sz="3100" b="1" dirty="0"/>
              <a:t>billes</a:t>
            </a:r>
            <a:r>
              <a:rPr lang="fr-FR" sz="2300" dirty="0"/>
              <a:t>, entre deux </a:t>
            </a:r>
            <a:r>
              <a:rPr lang="fr-FR" sz="2300" dirty="0" smtClean="0"/>
              <a:t>bagues</a:t>
            </a:r>
            <a:endParaRPr lang="fr-FR" sz="2300" dirty="0"/>
          </a:p>
          <a:p>
            <a:pPr marL="800100" lvl="1" indent="-342900">
              <a:lnSpc>
                <a:spcPct val="150000"/>
              </a:lnSpc>
              <a:buFont typeface="+mj-lt"/>
              <a:buAutoNum type="arabicPeriod"/>
            </a:pPr>
            <a:r>
              <a:rPr lang="fr-FR" sz="3100" b="1" dirty="0"/>
              <a:t>rouleaux</a:t>
            </a:r>
            <a:r>
              <a:rPr lang="fr-FR" sz="2300" dirty="0"/>
              <a:t>, entre les deux bagues</a:t>
            </a:r>
          </a:p>
          <a:p>
            <a:pPr marL="800100" lvl="1" indent="-342900">
              <a:lnSpc>
                <a:spcPct val="150000"/>
              </a:lnSpc>
              <a:buFont typeface="+mj-lt"/>
              <a:buAutoNum type="arabicPeriod"/>
            </a:pPr>
            <a:r>
              <a:rPr lang="fr-FR" sz="3100" b="1" dirty="0"/>
              <a:t>aiguilles</a:t>
            </a:r>
            <a:r>
              <a:rPr lang="fr-FR" sz="2300" dirty="0"/>
              <a:t> (a) sans bagues ou (b) entre bague extérieur et l’arbre ou (c) entre les deux </a:t>
            </a:r>
            <a:r>
              <a:rPr lang="fr-FR" sz="2300" dirty="0" smtClean="0"/>
              <a:t>bagues</a:t>
            </a:r>
          </a:p>
          <a:p>
            <a:pPr marL="342900" indent="-342900">
              <a:lnSpc>
                <a:spcPct val="150000"/>
              </a:lnSpc>
              <a:buFont typeface="+mj-lt"/>
              <a:buAutoNum type="alphaUcPeriod"/>
            </a:pPr>
            <a:r>
              <a:rPr lang="fr-FR" dirty="0" smtClean="0">
                <a:solidFill>
                  <a:schemeClr val="bg1"/>
                </a:solidFill>
              </a:rPr>
              <a:t>Le placement des bagues par rapport à l’axe de l’arbre : </a:t>
            </a:r>
          </a:p>
          <a:p>
            <a:pPr marL="914400" lvl="1" indent="-457200">
              <a:lnSpc>
                <a:spcPct val="150000"/>
              </a:lnSpc>
              <a:buAutoNum type="arabicPeriod"/>
            </a:pPr>
            <a:r>
              <a:rPr lang="fr-FR" dirty="0" smtClean="0">
                <a:solidFill>
                  <a:schemeClr val="bg1"/>
                </a:solidFill>
              </a:rPr>
              <a:t>Roulements radiaux (classiques)</a:t>
            </a:r>
          </a:p>
          <a:p>
            <a:pPr marL="914400" lvl="1" indent="-457200">
              <a:lnSpc>
                <a:spcPct val="150000"/>
              </a:lnSpc>
              <a:buAutoNum type="arabicPeriod"/>
            </a:pPr>
            <a:r>
              <a:rPr lang="fr-FR" dirty="0" smtClean="0">
                <a:solidFill>
                  <a:schemeClr val="bg1"/>
                </a:solidFill>
              </a:rPr>
              <a:t>Roulements axiaux (de butée)</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48</a:t>
            </a:fld>
            <a:endParaRPr lang="en-US"/>
          </a:p>
        </p:txBody>
      </p:sp>
      <p:sp>
        <p:nvSpPr>
          <p:cNvPr id="6" name="Date Placeholder 5"/>
          <p:cNvSpPr>
            <a:spLocks noGrp="1"/>
          </p:cNvSpPr>
          <p:nvPr>
            <p:ph type="dt" sz="half" idx="10"/>
          </p:nvPr>
        </p:nvSpPr>
        <p:spPr/>
        <p:txBody>
          <a:bodyPr/>
          <a:lstStyle/>
          <a:p>
            <a:fld id="{B7C00F8A-78E7-466E-9E30-7597CD8773B8}"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879797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dirty="0"/>
              <a:t>billes, entre deux </a:t>
            </a:r>
            <a:r>
              <a:rPr lang="fr-FR" dirty="0" smtClean="0"/>
              <a:t>bagues</a:t>
            </a:r>
            <a:endParaRPr lang="fr-FR" dirty="0"/>
          </a:p>
          <a:p>
            <a:pPr marL="800100" lvl="1" indent="-342900">
              <a:lnSpc>
                <a:spcPct val="150000"/>
              </a:lnSpc>
              <a:buFont typeface="+mj-lt"/>
              <a:buAutoNum type="arabicPeriod"/>
            </a:pPr>
            <a:r>
              <a:rPr lang="fr-FR" dirty="0"/>
              <a:t>rouleaux, entre les deux bagues</a:t>
            </a:r>
          </a:p>
          <a:p>
            <a:pPr marL="800100" lvl="1" indent="-342900">
              <a:lnSpc>
                <a:spcPct val="150000"/>
              </a:lnSpc>
              <a:buFont typeface="+mj-lt"/>
              <a:buAutoNum type="arabicPeriod"/>
            </a:pPr>
            <a:r>
              <a:rPr lang="fr-FR" dirty="0"/>
              <a:t>aiguilles (a) sans bagues ou (b) entre bague extérieur et l’arbre ou (c) entre les deux </a:t>
            </a:r>
            <a:r>
              <a:rPr lang="fr-FR" dirty="0" smtClean="0"/>
              <a:t>bagues</a:t>
            </a:r>
          </a:p>
          <a:p>
            <a:pPr marL="342900" indent="-342900">
              <a:lnSpc>
                <a:spcPct val="150000"/>
              </a:lnSpc>
              <a:buFont typeface="+mj-lt"/>
              <a:buAutoNum type="alphaUcPeriod"/>
            </a:pPr>
            <a:r>
              <a:rPr lang="fr-FR" dirty="0" smtClean="0"/>
              <a:t>Le placement des bagues par rapport à l’axe de l’arbre : </a:t>
            </a:r>
          </a:p>
          <a:p>
            <a:pPr marL="914400" lvl="1" indent="-457200">
              <a:lnSpc>
                <a:spcPct val="150000"/>
              </a:lnSpc>
              <a:buAutoNum type="arabicPeriod"/>
            </a:pPr>
            <a:r>
              <a:rPr lang="fr-FR" dirty="0" smtClean="0"/>
              <a:t>Roulements </a:t>
            </a:r>
            <a:r>
              <a:rPr lang="fr-FR" sz="3100" b="1" dirty="0" smtClean="0"/>
              <a:t>radiaux</a:t>
            </a:r>
            <a:r>
              <a:rPr lang="fr-FR" dirty="0" smtClean="0"/>
              <a:t> (classiques)</a:t>
            </a:r>
          </a:p>
          <a:p>
            <a:pPr marL="914400" lvl="1" indent="-457200">
              <a:lnSpc>
                <a:spcPct val="150000"/>
              </a:lnSpc>
              <a:buAutoNum type="arabicPeriod"/>
            </a:pPr>
            <a:r>
              <a:rPr lang="fr-FR" dirty="0" smtClean="0">
                <a:solidFill>
                  <a:schemeClr val="bg1"/>
                </a:solidFill>
              </a:rPr>
              <a:t>Roulements axiaux (de butée)</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49</a:t>
            </a:fld>
            <a:endParaRPr lang="en-US"/>
          </a:p>
        </p:txBody>
      </p:sp>
      <p:sp>
        <p:nvSpPr>
          <p:cNvPr id="4" name="Date Placeholder 3"/>
          <p:cNvSpPr>
            <a:spLocks noGrp="1"/>
          </p:cNvSpPr>
          <p:nvPr>
            <p:ph type="dt" sz="half" idx="10"/>
          </p:nvPr>
        </p:nvSpPr>
        <p:spPr/>
        <p:txBody>
          <a:bodyPr/>
          <a:lstStyle/>
          <a:p>
            <a:fld id="{FA5A60D8-61E0-4498-B04F-AFA58DE26082}"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299656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Fixation VS Guidage</a:t>
            </a:r>
            <a:endParaRPr lang="fr-FR" dirty="0"/>
          </a:p>
        </p:txBody>
      </p:sp>
      <p:sp>
        <p:nvSpPr>
          <p:cNvPr id="3" name="Espace réservé du contenu 2"/>
          <p:cNvSpPr>
            <a:spLocks noGrp="1"/>
          </p:cNvSpPr>
          <p:nvPr>
            <p:ph idx="1"/>
          </p:nvPr>
        </p:nvSpPr>
        <p:spPr>
          <a:xfrm>
            <a:off x="838200" y="1825624"/>
            <a:ext cx="10338707" cy="4797597"/>
          </a:xfrm>
        </p:spPr>
        <p:txBody>
          <a:bodyPr>
            <a:normAutofit fontScale="85000" lnSpcReduction="20000"/>
          </a:bodyPr>
          <a:lstStyle/>
          <a:p>
            <a:pPr marL="0" indent="0">
              <a:lnSpc>
                <a:spcPct val="120000"/>
              </a:lnSpc>
              <a:buNone/>
            </a:pPr>
            <a:r>
              <a:rPr lang="fr-FR" dirty="0"/>
              <a:t>Quand on parle de fixations, nous décrivons les pièces intermédiaires qui rendront solidaire à un mouvement deux autres pièces. Donc les pièces de fixation transmettent les efforts/couples </a:t>
            </a:r>
            <a:r>
              <a:rPr lang="fr-FR" dirty="0" smtClean="0"/>
              <a:t>d’une pièce </a:t>
            </a:r>
            <a:r>
              <a:rPr lang="fr-FR" dirty="0"/>
              <a:t>sur une autre pièce et l’ensemble se déplace comme un corps rigide.</a:t>
            </a:r>
          </a:p>
          <a:p>
            <a:pPr marL="0" indent="0">
              <a:lnSpc>
                <a:spcPct val="120000"/>
              </a:lnSpc>
              <a:buNone/>
            </a:pPr>
            <a:endParaRPr lang="fr-FR" sz="1900" dirty="0" smtClean="0"/>
          </a:p>
          <a:p>
            <a:pPr marL="0" indent="0">
              <a:lnSpc>
                <a:spcPct val="120000"/>
              </a:lnSpc>
              <a:buNone/>
            </a:pPr>
            <a:r>
              <a:rPr lang="fr-FR" dirty="0"/>
              <a:t>Quand on parle de guidage, nous décrivons les pièces intermédiaires entre une pièce mobile et une autre pièce immobile d’un mécanisme. Ces pièces de guidage doivent être conçues pour </a:t>
            </a:r>
            <a:r>
              <a:rPr lang="fr-FR" i="1" dirty="0"/>
              <a:t>minimiser</a:t>
            </a:r>
            <a:r>
              <a:rPr lang="fr-FR" dirty="0"/>
              <a:t> la transmission d’efforts/couples et rendre le mouvement de la pièce mobile indépendant de la pièce immobile.</a:t>
            </a:r>
          </a:p>
          <a:p>
            <a:pPr marL="0" indent="0">
              <a:lnSpc>
                <a:spcPct val="120000"/>
              </a:lnSpc>
              <a:buNone/>
            </a:pPr>
            <a:endParaRPr lang="fr-FR" sz="1600" dirty="0"/>
          </a:p>
          <a:p>
            <a:pPr marL="0" indent="0">
              <a:lnSpc>
                <a:spcPct val="120000"/>
              </a:lnSpc>
              <a:buNone/>
            </a:pPr>
            <a:r>
              <a:rPr lang="fr-FR" dirty="0"/>
              <a:t>Le but ici est d’avoir un </a:t>
            </a:r>
            <a:r>
              <a:rPr lang="fr-FR" b="1" dirty="0"/>
              <a:t>minimum </a:t>
            </a:r>
            <a:r>
              <a:rPr lang="fr-FR" b="1" dirty="0" smtClean="0"/>
              <a:t>de </a:t>
            </a:r>
            <a:r>
              <a:rPr lang="fr-FR" b="1" dirty="0"/>
              <a:t>pertes et </a:t>
            </a:r>
            <a:r>
              <a:rPr lang="fr-FR" b="1" dirty="0" smtClean="0"/>
              <a:t>de rendre </a:t>
            </a:r>
            <a:r>
              <a:rPr lang="fr-FR" b="1" dirty="0"/>
              <a:t>le mouvement de la pièce mobile indépendant de la pièce </a:t>
            </a:r>
            <a:r>
              <a:rPr lang="fr-FR" b="1" dirty="0" smtClean="0"/>
              <a:t>immobile</a:t>
            </a:r>
            <a:r>
              <a:rPr lang="fr-FR" b="1" dirty="0"/>
              <a:t>.</a:t>
            </a:r>
            <a:r>
              <a:rPr lang="fr-FR" b="1" dirty="0">
                <a:solidFill>
                  <a:schemeClr val="bg1"/>
                </a:solidFill>
              </a:rPr>
              <a:t>.  </a:t>
            </a:r>
          </a:p>
        </p:txBody>
      </p:sp>
      <p:sp>
        <p:nvSpPr>
          <p:cNvPr id="4" name="Slide Number Placeholder 3"/>
          <p:cNvSpPr>
            <a:spLocks noGrp="1"/>
          </p:cNvSpPr>
          <p:nvPr>
            <p:ph type="sldNum" sz="quarter" idx="12"/>
          </p:nvPr>
        </p:nvSpPr>
        <p:spPr/>
        <p:txBody>
          <a:bodyPr/>
          <a:lstStyle/>
          <a:p>
            <a:fld id="{230B57C3-84FA-4272-A19F-178388A8D0D6}" type="slidenum">
              <a:rPr lang="en-US" smtClean="0"/>
              <a:pPr/>
              <a:t>5</a:t>
            </a:fld>
            <a:endParaRPr lang="en-US"/>
          </a:p>
        </p:txBody>
      </p:sp>
      <p:sp>
        <p:nvSpPr>
          <p:cNvPr id="5" name="Date Placeholder 4"/>
          <p:cNvSpPr>
            <a:spLocks noGrp="1"/>
          </p:cNvSpPr>
          <p:nvPr>
            <p:ph type="dt" sz="half" idx="10"/>
          </p:nvPr>
        </p:nvSpPr>
        <p:spPr/>
        <p:txBody>
          <a:bodyPr/>
          <a:lstStyle/>
          <a:p>
            <a:fld id="{597A30BB-92F3-476F-B7A3-26D826D06A09}"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834688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t>Radial</a:t>
            </a:r>
            <a:endParaRPr lang="en-US" sz="2000" b="1" i="1" dirty="0"/>
          </a:p>
        </p:txBody>
      </p:sp>
      <p:sp>
        <p:nvSpPr>
          <p:cNvPr id="11" name="TextBox 10"/>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pic>
        <p:nvPicPr>
          <p:cNvPr id="1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a:stretch>
            <a:fillRect/>
          </a:stretch>
        </p:blipFill>
        <p:spPr>
          <a:xfrm>
            <a:off x="5522949" y="1386640"/>
            <a:ext cx="2575150" cy="2575150"/>
          </a:xfrm>
          <a:prstGeom prst="rect">
            <a:avLst/>
          </a:prstGeom>
        </p:spPr>
      </p:pic>
      <p:sp>
        <p:nvSpPr>
          <p:cNvPr id="2" name="Slide Number Placeholder 1"/>
          <p:cNvSpPr>
            <a:spLocks noGrp="1"/>
          </p:cNvSpPr>
          <p:nvPr>
            <p:ph type="sldNum" sz="quarter" idx="12"/>
          </p:nvPr>
        </p:nvSpPr>
        <p:spPr/>
        <p:txBody>
          <a:bodyPr/>
          <a:lstStyle/>
          <a:p>
            <a:fld id="{230B57C3-84FA-4272-A19F-178388A8D0D6}" type="slidenum">
              <a:rPr lang="en-US" smtClean="0"/>
              <a:pPr/>
              <a:t>50</a:t>
            </a:fld>
            <a:endParaRPr lang="en-US"/>
          </a:p>
        </p:txBody>
      </p:sp>
      <p:sp>
        <p:nvSpPr>
          <p:cNvPr id="3" name="Date Placeholder 2"/>
          <p:cNvSpPr>
            <a:spLocks noGrp="1"/>
          </p:cNvSpPr>
          <p:nvPr>
            <p:ph type="dt" sz="half" idx="10"/>
          </p:nvPr>
        </p:nvSpPr>
        <p:spPr/>
        <p:txBody>
          <a:bodyPr/>
          <a:lstStyle/>
          <a:p>
            <a:fld id="{C0157B82-5C83-4847-8BE9-8E1FE140876B}"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688328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dirty="0"/>
              <a:t>billes, entre deux </a:t>
            </a:r>
            <a:r>
              <a:rPr lang="fr-FR" dirty="0" smtClean="0"/>
              <a:t>bagues</a:t>
            </a:r>
            <a:endParaRPr lang="fr-FR" dirty="0"/>
          </a:p>
          <a:p>
            <a:pPr marL="800100" lvl="1" indent="-342900">
              <a:lnSpc>
                <a:spcPct val="150000"/>
              </a:lnSpc>
              <a:buFont typeface="+mj-lt"/>
              <a:buAutoNum type="arabicPeriod"/>
            </a:pPr>
            <a:r>
              <a:rPr lang="fr-FR" dirty="0"/>
              <a:t>rouleaux, entre les deux bagues</a:t>
            </a:r>
          </a:p>
          <a:p>
            <a:pPr marL="800100" lvl="1" indent="-342900">
              <a:lnSpc>
                <a:spcPct val="150000"/>
              </a:lnSpc>
              <a:buFont typeface="+mj-lt"/>
              <a:buAutoNum type="arabicPeriod"/>
            </a:pPr>
            <a:r>
              <a:rPr lang="fr-FR" dirty="0"/>
              <a:t>aiguilles (a) sans bagues ou (b) entre bague extérieur et l’arbre ou (c) entre les deux </a:t>
            </a:r>
            <a:r>
              <a:rPr lang="fr-FR" dirty="0" smtClean="0"/>
              <a:t>bagues</a:t>
            </a:r>
          </a:p>
          <a:p>
            <a:pPr marL="342900" indent="-342900">
              <a:lnSpc>
                <a:spcPct val="150000"/>
              </a:lnSpc>
              <a:buFont typeface="+mj-lt"/>
              <a:buAutoNum type="alphaUcPeriod"/>
            </a:pPr>
            <a:r>
              <a:rPr lang="fr-FR" dirty="0" smtClean="0"/>
              <a:t>Le placement des bagues par rapport à l’axe de l’arbre : </a:t>
            </a:r>
          </a:p>
          <a:p>
            <a:pPr marL="914400" lvl="1" indent="-457200">
              <a:lnSpc>
                <a:spcPct val="150000"/>
              </a:lnSpc>
              <a:buAutoNum type="arabicPeriod"/>
            </a:pPr>
            <a:r>
              <a:rPr lang="fr-FR" dirty="0" smtClean="0"/>
              <a:t>Roulements radiaux (classiques)</a:t>
            </a:r>
          </a:p>
          <a:p>
            <a:pPr marL="914400" lvl="1" indent="-457200">
              <a:lnSpc>
                <a:spcPct val="150000"/>
              </a:lnSpc>
              <a:buAutoNum type="arabicPeriod"/>
            </a:pPr>
            <a:r>
              <a:rPr lang="fr-FR" dirty="0" smtClean="0"/>
              <a:t>Roulements </a:t>
            </a:r>
            <a:r>
              <a:rPr lang="fr-FR" sz="3100" b="1" dirty="0" smtClean="0"/>
              <a:t>axiaux</a:t>
            </a:r>
            <a:r>
              <a:rPr lang="fr-FR" dirty="0" smtClean="0"/>
              <a:t> (de butée – transmission d’efforts axiaux importants)</a:t>
            </a:r>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51</a:t>
            </a:fld>
            <a:endParaRPr lang="en-US"/>
          </a:p>
        </p:txBody>
      </p:sp>
      <p:sp>
        <p:nvSpPr>
          <p:cNvPr id="6" name="Date Placeholder 5"/>
          <p:cNvSpPr>
            <a:spLocks noGrp="1"/>
          </p:cNvSpPr>
          <p:nvPr>
            <p:ph type="dt" sz="half" idx="10"/>
          </p:nvPr>
        </p:nvSpPr>
        <p:spPr/>
        <p:txBody>
          <a:bodyPr/>
          <a:lstStyle/>
          <a:p>
            <a:fld id="{15E49D34-91B1-4A15-8EFD-FDACFCC1FA8F}"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345753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7" name="TextBox 26"/>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t>Radial</a:t>
            </a:r>
            <a:endParaRPr lang="en-US" sz="2000" b="1" i="1" dirty="0"/>
          </a:p>
        </p:txBody>
      </p:sp>
      <p:pic>
        <p:nvPicPr>
          <p:cNvPr id="12" name="Picture 2" descr="Image result for thrust needle be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542" y="4156051"/>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thrust ball bearing"/>
          <p:cNvPicPr>
            <a:picLocks noChangeAspect="1" noChangeArrowheads="1"/>
          </p:cNvPicPr>
          <p:nvPr/>
        </p:nvPicPr>
        <p:blipFill rotWithShape="1">
          <a:blip r:embed="rId5">
            <a:extLst>
              <a:ext uri="{28A0092B-C50C-407E-A947-70E740481C1C}">
                <a14:useLocalDpi xmlns:a14="http://schemas.microsoft.com/office/drawing/2010/main" val="0"/>
              </a:ext>
            </a:extLst>
          </a:blip>
          <a:srcRect l="12516" t="20893" r="12613" b="22063"/>
          <a:stretch/>
        </p:blipFill>
        <p:spPr bwMode="auto">
          <a:xfrm>
            <a:off x="1902853" y="4156052"/>
            <a:ext cx="2989481" cy="22776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6247" y="4999403"/>
            <a:ext cx="1326292" cy="400110"/>
          </a:xfrm>
          <a:prstGeom prst="rect">
            <a:avLst/>
          </a:prstGeom>
          <a:noFill/>
        </p:spPr>
        <p:txBody>
          <a:bodyPr wrap="square" rtlCol="0">
            <a:spAutoFit/>
          </a:bodyPr>
          <a:lstStyle/>
          <a:p>
            <a:r>
              <a:rPr lang="fr-FR" sz="2000" b="1" i="1" dirty="0" smtClean="0"/>
              <a:t>Axial</a:t>
            </a:r>
            <a:endParaRPr lang="en-US" sz="2000" b="1" i="1" dirty="0"/>
          </a:p>
        </p:txBody>
      </p:sp>
      <p:pic>
        <p:nvPicPr>
          <p:cNvPr id="1126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5522949" y="1386640"/>
            <a:ext cx="2575150" cy="2575150"/>
          </a:xfrm>
          <a:prstGeom prst="rect">
            <a:avLst/>
          </a:prstGeom>
        </p:spPr>
      </p:pic>
      <p:pic>
        <p:nvPicPr>
          <p:cNvPr id="30" name="Picture 29"/>
          <p:cNvPicPr>
            <a:picLocks noChangeAspect="1"/>
          </p:cNvPicPr>
          <p:nvPr/>
        </p:nvPicPr>
        <p:blipFill>
          <a:blip r:embed="rId8"/>
          <a:stretch>
            <a:fillRect/>
          </a:stretch>
        </p:blipFill>
        <p:spPr>
          <a:xfrm>
            <a:off x="5112604" y="4135016"/>
            <a:ext cx="3228975" cy="2421731"/>
          </a:xfrm>
          <a:prstGeom prst="rect">
            <a:avLst/>
          </a:prstGeom>
        </p:spPr>
      </p:pic>
      <p:sp>
        <p:nvSpPr>
          <p:cNvPr id="23" name="Slide Number Placeholder 22"/>
          <p:cNvSpPr>
            <a:spLocks noGrp="1"/>
          </p:cNvSpPr>
          <p:nvPr>
            <p:ph type="sldNum" sz="quarter" idx="12"/>
          </p:nvPr>
        </p:nvSpPr>
        <p:spPr/>
        <p:txBody>
          <a:bodyPr/>
          <a:lstStyle/>
          <a:p>
            <a:fld id="{230B57C3-84FA-4272-A19F-178388A8D0D6}" type="slidenum">
              <a:rPr lang="en-US" smtClean="0"/>
              <a:pPr/>
              <a:t>52</a:t>
            </a:fld>
            <a:endParaRPr lang="en-US"/>
          </a:p>
        </p:txBody>
      </p:sp>
      <p:sp>
        <p:nvSpPr>
          <p:cNvPr id="2" name="Date Placeholder 1"/>
          <p:cNvSpPr>
            <a:spLocks noGrp="1"/>
          </p:cNvSpPr>
          <p:nvPr>
            <p:ph type="dt" sz="half" idx="10"/>
          </p:nvPr>
        </p:nvSpPr>
        <p:spPr/>
        <p:txBody>
          <a:bodyPr/>
          <a:lstStyle/>
          <a:p>
            <a:fld id="{58BF67D0-506E-4290-93EE-54D3C89499DC}"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65465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7" name="TextBox 26"/>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t>Radial</a:t>
            </a:r>
            <a:endParaRPr lang="en-US" sz="2000" b="1" i="1" dirty="0"/>
          </a:p>
        </p:txBody>
      </p:sp>
      <p:pic>
        <p:nvPicPr>
          <p:cNvPr id="12" name="Picture 2" descr="Image result for thrust needle be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542" y="4156051"/>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thrust ball bearing"/>
          <p:cNvPicPr>
            <a:picLocks noChangeAspect="1" noChangeArrowheads="1"/>
          </p:cNvPicPr>
          <p:nvPr/>
        </p:nvPicPr>
        <p:blipFill rotWithShape="1">
          <a:blip r:embed="rId5">
            <a:extLst>
              <a:ext uri="{28A0092B-C50C-407E-A947-70E740481C1C}">
                <a14:useLocalDpi xmlns:a14="http://schemas.microsoft.com/office/drawing/2010/main" val="0"/>
              </a:ext>
            </a:extLst>
          </a:blip>
          <a:srcRect l="12516" t="20893" r="12613" b="22063"/>
          <a:stretch/>
        </p:blipFill>
        <p:spPr bwMode="auto">
          <a:xfrm>
            <a:off x="1902853" y="4156052"/>
            <a:ext cx="2989481" cy="22776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6247" y="4999403"/>
            <a:ext cx="1326292" cy="400110"/>
          </a:xfrm>
          <a:prstGeom prst="rect">
            <a:avLst/>
          </a:prstGeom>
          <a:noFill/>
        </p:spPr>
        <p:txBody>
          <a:bodyPr wrap="square" rtlCol="0">
            <a:spAutoFit/>
          </a:bodyPr>
          <a:lstStyle/>
          <a:p>
            <a:r>
              <a:rPr lang="fr-FR" sz="2000" b="1" i="1" dirty="0" smtClean="0"/>
              <a:t>Axial</a:t>
            </a:r>
            <a:endParaRPr lang="en-US" sz="2000" b="1" i="1" dirty="0"/>
          </a:p>
        </p:txBody>
      </p:sp>
      <p:pic>
        <p:nvPicPr>
          <p:cNvPr id="1126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5522949" y="1386640"/>
            <a:ext cx="2575150" cy="2575150"/>
          </a:xfrm>
          <a:prstGeom prst="rect">
            <a:avLst/>
          </a:prstGeom>
        </p:spPr>
      </p:pic>
      <p:pic>
        <p:nvPicPr>
          <p:cNvPr id="30" name="Picture 29"/>
          <p:cNvPicPr>
            <a:picLocks noChangeAspect="1"/>
          </p:cNvPicPr>
          <p:nvPr/>
        </p:nvPicPr>
        <p:blipFill>
          <a:blip r:embed="rId8"/>
          <a:stretch>
            <a:fillRect/>
          </a:stretch>
        </p:blipFill>
        <p:spPr>
          <a:xfrm>
            <a:off x="5112604" y="4135016"/>
            <a:ext cx="3228975" cy="2421731"/>
          </a:xfrm>
          <a:prstGeom prst="rect">
            <a:avLst/>
          </a:prstGeom>
        </p:spPr>
      </p:pic>
      <p:sp>
        <p:nvSpPr>
          <p:cNvPr id="23" name="Slide Number Placeholder 22"/>
          <p:cNvSpPr>
            <a:spLocks noGrp="1"/>
          </p:cNvSpPr>
          <p:nvPr>
            <p:ph type="sldNum" sz="quarter" idx="12"/>
          </p:nvPr>
        </p:nvSpPr>
        <p:spPr/>
        <p:txBody>
          <a:bodyPr/>
          <a:lstStyle/>
          <a:p>
            <a:fld id="{230B57C3-84FA-4272-A19F-178388A8D0D6}" type="slidenum">
              <a:rPr lang="en-US" smtClean="0"/>
              <a:pPr/>
              <a:t>53</a:t>
            </a:fld>
            <a:endParaRPr lang="en-US"/>
          </a:p>
        </p:txBody>
      </p:sp>
      <p:sp>
        <p:nvSpPr>
          <p:cNvPr id="2" name="TextBox 1"/>
          <p:cNvSpPr txBox="1"/>
          <p:nvPr/>
        </p:nvSpPr>
        <p:spPr>
          <a:xfrm>
            <a:off x="188259" y="3379694"/>
            <a:ext cx="3003176" cy="923330"/>
          </a:xfrm>
          <a:prstGeom prst="rect">
            <a:avLst/>
          </a:prstGeom>
          <a:noFill/>
          <a:ln>
            <a:solidFill>
              <a:srgbClr val="CC3300"/>
            </a:solidFill>
          </a:ln>
        </p:spPr>
        <p:txBody>
          <a:bodyPr wrap="square" rtlCol="0">
            <a:spAutoFit/>
          </a:bodyPr>
          <a:lstStyle/>
          <a:p>
            <a:r>
              <a:rPr lang="fr-FR" dirty="0" smtClean="0">
                <a:solidFill>
                  <a:srgbClr val="FF0000"/>
                </a:solidFill>
              </a:rPr>
              <a:t>Roulement Radial ??</a:t>
            </a:r>
          </a:p>
          <a:p>
            <a:r>
              <a:rPr lang="fr-FR" dirty="0" smtClean="0">
                <a:solidFill>
                  <a:srgbClr val="FF0000"/>
                </a:solidFill>
              </a:rPr>
              <a:t>Roulement Axial ??</a:t>
            </a:r>
          </a:p>
          <a:p>
            <a:r>
              <a:rPr lang="fr-FR" dirty="0" smtClean="0">
                <a:solidFill>
                  <a:srgbClr val="FF0000"/>
                </a:solidFill>
              </a:rPr>
              <a:t>Quelle est la différence ?? </a:t>
            </a:r>
            <a:endParaRPr lang="en-US" dirty="0">
              <a:solidFill>
                <a:srgbClr val="FF0000"/>
              </a:solidFill>
            </a:endParaRPr>
          </a:p>
        </p:txBody>
      </p:sp>
      <p:sp>
        <p:nvSpPr>
          <p:cNvPr id="3" name="Date Placeholder 2"/>
          <p:cNvSpPr>
            <a:spLocks noGrp="1"/>
          </p:cNvSpPr>
          <p:nvPr>
            <p:ph type="dt" sz="half" idx="10"/>
          </p:nvPr>
        </p:nvSpPr>
        <p:spPr/>
        <p:txBody>
          <a:bodyPr/>
          <a:lstStyle/>
          <a:p>
            <a:fld id="{297A83B4-D6DF-47D0-8143-3C59D5759B7E}"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420188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7" name="TextBox 26"/>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t>Radial</a:t>
            </a:r>
            <a:endParaRPr lang="en-US" sz="2000" b="1" i="1" dirty="0"/>
          </a:p>
        </p:txBody>
      </p:sp>
      <p:pic>
        <p:nvPicPr>
          <p:cNvPr id="12" name="Picture 2" descr="Image result for thrust needle be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542" y="4156051"/>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thrust ball bearing"/>
          <p:cNvPicPr>
            <a:picLocks noChangeAspect="1" noChangeArrowheads="1"/>
          </p:cNvPicPr>
          <p:nvPr/>
        </p:nvPicPr>
        <p:blipFill rotWithShape="1">
          <a:blip r:embed="rId5">
            <a:extLst>
              <a:ext uri="{28A0092B-C50C-407E-A947-70E740481C1C}">
                <a14:useLocalDpi xmlns:a14="http://schemas.microsoft.com/office/drawing/2010/main" val="0"/>
              </a:ext>
            </a:extLst>
          </a:blip>
          <a:srcRect l="12516" t="20893" r="12613" b="22063"/>
          <a:stretch/>
        </p:blipFill>
        <p:spPr bwMode="auto">
          <a:xfrm>
            <a:off x="1902853" y="4156052"/>
            <a:ext cx="2989481" cy="22776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6247" y="4999403"/>
            <a:ext cx="1326292" cy="400110"/>
          </a:xfrm>
          <a:prstGeom prst="rect">
            <a:avLst/>
          </a:prstGeom>
          <a:noFill/>
        </p:spPr>
        <p:txBody>
          <a:bodyPr wrap="square" rtlCol="0">
            <a:spAutoFit/>
          </a:bodyPr>
          <a:lstStyle/>
          <a:p>
            <a:r>
              <a:rPr lang="fr-FR" sz="2000" b="1" i="1" dirty="0" smtClean="0"/>
              <a:t>Axial</a:t>
            </a:r>
            <a:endParaRPr lang="en-US" sz="2000" b="1" i="1" dirty="0"/>
          </a:p>
        </p:txBody>
      </p:sp>
      <p:pic>
        <p:nvPicPr>
          <p:cNvPr id="1126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5522949" y="1386640"/>
            <a:ext cx="2575150" cy="2575150"/>
          </a:xfrm>
          <a:prstGeom prst="rect">
            <a:avLst/>
          </a:prstGeom>
        </p:spPr>
      </p:pic>
      <p:pic>
        <p:nvPicPr>
          <p:cNvPr id="30" name="Picture 29"/>
          <p:cNvPicPr>
            <a:picLocks noChangeAspect="1"/>
          </p:cNvPicPr>
          <p:nvPr/>
        </p:nvPicPr>
        <p:blipFill>
          <a:blip r:embed="rId8"/>
          <a:stretch>
            <a:fillRect/>
          </a:stretch>
        </p:blipFill>
        <p:spPr>
          <a:xfrm>
            <a:off x="5112604" y="4135016"/>
            <a:ext cx="3228975" cy="2421731"/>
          </a:xfrm>
          <a:prstGeom prst="rect">
            <a:avLst/>
          </a:prstGeom>
        </p:spPr>
      </p:pic>
      <p:sp>
        <p:nvSpPr>
          <p:cNvPr id="23" name="Slide Number Placeholder 22"/>
          <p:cNvSpPr>
            <a:spLocks noGrp="1"/>
          </p:cNvSpPr>
          <p:nvPr>
            <p:ph type="sldNum" sz="quarter" idx="12"/>
          </p:nvPr>
        </p:nvSpPr>
        <p:spPr/>
        <p:txBody>
          <a:bodyPr/>
          <a:lstStyle/>
          <a:p>
            <a:fld id="{230B57C3-84FA-4272-A19F-178388A8D0D6}" type="slidenum">
              <a:rPr lang="en-US" smtClean="0"/>
              <a:pPr/>
              <a:t>54</a:t>
            </a:fld>
            <a:endParaRPr lang="en-US"/>
          </a:p>
        </p:txBody>
      </p:sp>
      <p:sp>
        <p:nvSpPr>
          <p:cNvPr id="2" name="Oval 1"/>
          <p:cNvSpPr/>
          <p:nvPr/>
        </p:nvSpPr>
        <p:spPr>
          <a:xfrm>
            <a:off x="5740716" y="2544401"/>
            <a:ext cx="986375" cy="738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12440" y="4925549"/>
            <a:ext cx="986375" cy="738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60944" y="3557387"/>
            <a:ext cx="3985968" cy="646331"/>
          </a:xfrm>
          <a:prstGeom prst="rect">
            <a:avLst/>
          </a:prstGeom>
          <a:noFill/>
          <a:ln w="19050">
            <a:solidFill>
              <a:srgbClr val="FF0000"/>
            </a:solidFill>
          </a:ln>
        </p:spPr>
        <p:txBody>
          <a:bodyPr wrap="square" rtlCol="0">
            <a:spAutoFit/>
          </a:bodyPr>
          <a:lstStyle/>
          <a:p>
            <a:pPr algn="ctr"/>
            <a:r>
              <a:rPr lang="fr-FR" dirty="0" smtClean="0">
                <a:solidFill>
                  <a:srgbClr val="FF0000"/>
                </a:solidFill>
              </a:rPr>
              <a:t>Comparez les bagues par rapport à l’axe du roulement </a:t>
            </a:r>
            <a:endParaRPr lang="en-US" dirty="0">
              <a:solidFill>
                <a:srgbClr val="FF0000"/>
              </a:solidFill>
            </a:endParaRPr>
          </a:p>
        </p:txBody>
      </p:sp>
      <p:sp>
        <p:nvSpPr>
          <p:cNvPr id="19" name="TextBox 18"/>
          <p:cNvSpPr txBox="1"/>
          <p:nvPr/>
        </p:nvSpPr>
        <p:spPr>
          <a:xfrm>
            <a:off x="253462" y="3284203"/>
            <a:ext cx="3003176" cy="923330"/>
          </a:xfrm>
          <a:prstGeom prst="rect">
            <a:avLst/>
          </a:prstGeom>
          <a:noFill/>
          <a:ln>
            <a:solidFill>
              <a:srgbClr val="CC3300"/>
            </a:solidFill>
          </a:ln>
        </p:spPr>
        <p:txBody>
          <a:bodyPr wrap="square" rtlCol="0">
            <a:spAutoFit/>
          </a:bodyPr>
          <a:lstStyle/>
          <a:p>
            <a:r>
              <a:rPr lang="fr-FR" dirty="0" smtClean="0">
                <a:solidFill>
                  <a:srgbClr val="FF0000"/>
                </a:solidFill>
              </a:rPr>
              <a:t>Roulement Radial ??</a:t>
            </a:r>
          </a:p>
          <a:p>
            <a:r>
              <a:rPr lang="fr-FR" dirty="0" smtClean="0">
                <a:solidFill>
                  <a:srgbClr val="FF0000"/>
                </a:solidFill>
              </a:rPr>
              <a:t>Roulement Axial ??</a:t>
            </a:r>
          </a:p>
          <a:p>
            <a:r>
              <a:rPr lang="fr-FR" dirty="0" smtClean="0">
                <a:solidFill>
                  <a:srgbClr val="FF0000"/>
                </a:solidFill>
              </a:rPr>
              <a:t>Quelle est la différence ?? </a:t>
            </a:r>
            <a:endParaRPr lang="en-US" dirty="0">
              <a:solidFill>
                <a:srgbClr val="FF0000"/>
              </a:solidFill>
            </a:endParaRPr>
          </a:p>
        </p:txBody>
      </p:sp>
      <p:sp>
        <p:nvSpPr>
          <p:cNvPr id="4" name="Date Placeholder 3"/>
          <p:cNvSpPr>
            <a:spLocks noGrp="1"/>
          </p:cNvSpPr>
          <p:nvPr>
            <p:ph type="dt" sz="half" idx="10"/>
          </p:nvPr>
        </p:nvSpPr>
        <p:spPr/>
        <p:txBody>
          <a:bodyPr/>
          <a:lstStyle/>
          <a:p>
            <a:fld id="{77C3087A-5CE4-42CF-9A10-573621721546}"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4010580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7" name="TextBox 26"/>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solidFill>
                  <a:schemeClr val="accent4">
                    <a:lumMod val="75000"/>
                  </a:schemeClr>
                </a:solidFill>
              </a:rPr>
              <a:t>Radial</a:t>
            </a:r>
            <a:endParaRPr lang="en-US" sz="2000" b="1" i="1" dirty="0">
              <a:solidFill>
                <a:schemeClr val="accent4">
                  <a:lumMod val="75000"/>
                </a:schemeClr>
              </a:solidFill>
            </a:endParaRPr>
          </a:p>
        </p:txBody>
      </p:sp>
      <p:pic>
        <p:nvPicPr>
          <p:cNvPr id="12" name="Picture 2" descr="Image result for thrust needle be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542" y="4156051"/>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thrust ball bearing"/>
          <p:cNvPicPr>
            <a:picLocks noChangeAspect="1" noChangeArrowheads="1"/>
          </p:cNvPicPr>
          <p:nvPr/>
        </p:nvPicPr>
        <p:blipFill rotWithShape="1">
          <a:blip r:embed="rId5">
            <a:extLst>
              <a:ext uri="{28A0092B-C50C-407E-A947-70E740481C1C}">
                <a14:useLocalDpi xmlns:a14="http://schemas.microsoft.com/office/drawing/2010/main" val="0"/>
              </a:ext>
            </a:extLst>
          </a:blip>
          <a:srcRect l="12516" t="20893" r="12613" b="22063"/>
          <a:stretch/>
        </p:blipFill>
        <p:spPr bwMode="auto">
          <a:xfrm>
            <a:off x="1902853" y="4156052"/>
            <a:ext cx="2989481" cy="22776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6247" y="4999403"/>
            <a:ext cx="1326292" cy="400110"/>
          </a:xfrm>
          <a:prstGeom prst="rect">
            <a:avLst/>
          </a:prstGeom>
          <a:noFill/>
        </p:spPr>
        <p:txBody>
          <a:bodyPr wrap="square" rtlCol="0">
            <a:spAutoFit/>
          </a:bodyPr>
          <a:lstStyle/>
          <a:p>
            <a:r>
              <a:rPr lang="fr-FR" sz="2000" b="1" i="1" dirty="0" smtClean="0">
                <a:solidFill>
                  <a:srgbClr val="FF0000"/>
                </a:solidFill>
              </a:rPr>
              <a:t>Axial</a:t>
            </a:r>
            <a:endParaRPr lang="en-US" sz="2000" b="1" i="1" dirty="0">
              <a:solidFill>
                <a:srgbClr val="FF0000"/>
              </a:solidFill>
            </a:endParaRPr>
          </a:p>
        </p:txBody>
      </p:sp>
      <p:pic>
        <p:nvPicPr>
          <p:cNvPr id="1126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5522949" y="1386640"/>
            <a:ext cx="2575150" cy="2575150"/>
          </a:xfrm>
          <a:prstGeom prst="rect">
            <a:avLst/>
          </a:prstGeom>
        </p:spPr>
      </p:pic>
      <p:pic>
        <p:nvPicPr>
          <p:cNvPr id="30" name="Picture 29"/>
          <p:cNvPicPr>
            <a:picLocks noChangeAspect="1"/>
          </p:cNvPicPr>
          <p:nvPr/>
        </p:nvPicPr>
        <p:blipFill>
          <a:blip r:embed="rId8"/>
          <a:stretch>
            <a:fillRect/>
          </a:stretch>
        </p:blipFill>
        <p:spPr>
          <a:xfrm>
            <a:off x="5112604" y="4135016"/>
            <a:ext cx="3228975" cy="2421731"/>
          </a:xfrm>
          <a:prstGeom prst="rect">
            <a:avLst/>
          </a:prstGeom>
        </p:spPr>
      </p:pic>
      <p:sp>
        <p:nvSpPr>
          <p:cNvPr id="23" name="Slide Number Placeholder 22"/>
          <p:cNvSpPr>
            <a:spLocks noGrp="1"/>
          </p:cNvSpPr>
          <p:nvPr>
            <p:ph type="sldNum" sz="quarter" idx="12"/>
          </p:nvPr>
        </p:nvSpPr>
        <p:spPr/>
        <p:txBody>
          <a:bodyPr/>
          <a:lstStyle/>
          <a:p>
            <a:fld id="{230B57C3-84FA-4272-A19F-178388A8D0D6}" type="slidenum">
              <a:rPr lang="en-US" smtClean="0"/>
              <a:pPr/>
              <a:t>55</a:t>
            </a:fld>
            <a:endParaRPr lang="en-US"/>
          </a:p>
        </p:txBody>
      </p:sp>
      <p:cxnSp>
        <p:nvCxnSpPr>
          <p:cNvPr id="6" name="Straight Connector 5"/>
          <p:cNvCxnSpPr/>
          <p:nvPr/>
        </p:nvCxnSpPr>
        <p:spPr>
          <a:xfrm flipH="1" flipV="1">
            <a:off x="6543675" y="1501275"/>
            <a:ext cx="66675" cy="114249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66698" y="2580919"/>
            <a:ext cx="3087651" cy="12569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97592" y="4300677"/>
            <a:ext cx="5584" cy="1356020"/>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309461" y="5328275"/>
            <a:ext cx="1" cy="6422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D1A3E73D-CE26-4AF0-BBA4-F4D2543E9890}"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288204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needle bea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496" y="1501274"/>
            <a:ext cx="2146409" cy="23330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1781" y="994155"/>
            <a:ext cx="1157509" cy="400110"/>
          </a:xfrm>
          <a:prstGeom prst="rect">
            <a:avLst/>
          </a:prstGeom>
          <a:noFill/>
        </p:spPr>
        <p:txBody>
          <a:bodyPr wrap="square" rtlCol="0">
            <a:spAutoFit/>
          </a:bodyPr>
          <a:lstStyle/>
          <a:p>
            <a:pPr algn="ctr"/>
            <a:r>
              <a:rPr lang="fr-FR" sz="2000" dirty="0" smtClean="0"/>
              <a:t>A Billes</a:t>
            </a:r>
            <a:endParaRPr lang="en-US" sz="2000" dirty="0"/>
          </a:p>
        </p:txBody>
      </p:sp>
      <p:sp>
        <p:nvSpPr>
          <p:cNvPr id="8" name="TextBox 7"/>
          <p:cNvSpPr txBox="1"/>
          <p:nvPr/>
        </p:nvSpPr>
        <p:spPr>
          <a:xfrm>
            <a:off x="6109074" y="956231"/>
            <a:ext cx="1420310" cy="400110"/>
          </a:xfrm>
          <a:prstGeom prst="rect">
            <a:avLst/>
          </a:prstGeom>
          <a:noFill/>
        </p:spPr>
        <p:txBody>
          <a:bodyPr wrap="square" rtlCol="0">
            <a:spAutoFit/>
          </a:bodyPr>
          <a:lstStyle/>
          <a:p>
            <a:pPr algn="ctr"/>
            <a:r>
              <a:rPr lang="fr-FR" sz="2000" dirty="0" smtClean="0"/>
              <a:t>A Rouleaux</a:t>
            </a:r>
            <a:endParaRPr lang="en-US" sz="2000" dirty="0"/>
          </a:p>
        </p:txBody>
      </p:sp>
      <p:sp>
        <p:nvSpPr>
          <p:cNvPr id="9" name="TextBox 8"/>
          <p:cNvSpPr txBox="1"/>
          <p:nvPr/>
        </p:nvSpPr>
        <p:spPr>
          <a:xfrm>
            <a:off x="9325232" y="994884"/>
            <a:ext cx="1261669" cy="400110"/>
          </a:xfrm>
          <a:prstGeom prst="rect">
            <a:avLst/>
          </a:prstGeom>
          <a:noFill/>
        </p:spPr>
        <p:txBody>
          <a:bodyPr wrap="square" rtlCol="0">
            <a:spAutoFit/>
          </a:bodyPr>
          <a:lstStyle/>
          <a:p>
            <a:pPr algn="ctr"/>
            <a:r>
              <a:rPr lang="fr-FR" sz="2000" dirty="0" smtClean="0"/>
              <a:t>A Aiguilles</a:t>
            </a:r>
            <a:endParaRPr lang="en-US" sz="2000" dirty="0"/>
          </a:p>
        </p:txBody>
      </p:sp>
      <p:sp>
        <p:nvSpPr>
          <p:cNvPr id="14"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27" name="TextBox 26"/>
          <p:cNvSpPr txBox="1"/>
          <p:nvPr/>
        </p:nvSpPr>
        <p:spPr>
          <a:xfrm>
            <a:off x="303232" y="925453"/>
            <a:ext cx="1606990" cy="461665"/>
          </a:xfrm>
          <a:prstGeom prst="rect">
            <a:avLst/>
          </a:prstGeom>
          <a:noFill/>
        </p:spPr>
        <p:txBody>
          <a:bodyPr wrap="square" rtlCol="0">
            <a:spAutoFit/>
          </a:bodyPr>
          <a:lstStyle/>
          <a:p>
            <a:r>
              <a:rPr lang="fr-FR" sz="2400" b="1" dirty="0" smtClean="0"/>
              <a:t>Roulement</a:t>
            </a:r>
            <a:endParaRPr lang="en-US" sz="2400" b="1" dirty="0"/>
          </a:p>
        </p:txBody>
      </p:sp>
      <p:sp>
        <p:nvSpPr>
          <p:cNvPr id="10" name="TextBox 9"/>
          <p:cNvSpPr txBox="1"/>
          <p:nvPr/>
        </p:nvSpPr>
        <p:spPr>
          <a:xfrm>
            <a:off x="1006247" y="2443713"/>
            <a:ext cx="1326292" cy="400110"/>
          </a:xfrm>
          <a:prstGeom prst="rect">
            <a:avLst/>
          </a:prstGeom>
          <a:noFill/>
        </p:spPr>
        <p:txBody>
          <a:bodyPr wrap="square" rtlCol="0">
            <a:spAutoFit/>
          </a:bodyPr>
          <a:lstStyle/>
          <a:p>
            <a:r>
              <a:rPr lang="fr-FR" sz="2000" b="1" i="1" dirty="0" smtClean="0">
                <a:solidFill>
                  <a:schemeClr val="accent4">
                    <a:lumMod val="75000"/>
                  </a:schemeClr>
                </a:solidFill>
              </a:rPr>
              <a:t>Radial</a:t>
            </a:r>
            <a:endParaRPr lang="en-US" sz="2000" b="1" i="1" dirty="0">
              <a:solidFill>
                <a:schemeClr val="accent4">
                  <a:lumMod val="75000"/>
                </a:schemeClr>
              </a:solidFill>
            </a:endParaRPr>
          </a:p>
        </p:txBody>
      </p:sp>
      <p:pic>
        <p:nvPicPr>
          <p:cNvPr id="12" name="Picture 2" descr="Image result for thrust needle be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542" y="4156051"/>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thrust ball bearing"/>
          <p:cNvPicPr>
            <a:picLocks noChangeAspect="1" noChangeArrowheads="1"/>
          </p:cNvPicPr>
          <p:nvPr/>
        </p:nvPicPr>
        <p:blipFill rotWithShape="1">
          <a:blip r:embed="rId5">
            <a:extLst>
              <a:ext uri="{28A0092B-C50C-407E-A947-70E740481C1C}">
                <a14:useLocalDpi xmlns:a14="http://schemas.microsoft.com/office/drawing/2010/main" val="0"/>
              </a:ext>
            </a:extLst>
          </a:blip>
          <a:srcRect l="12516" t="20893" r="12613" b="22063"/>
          <a:stretch/>
        </p:blipFill>
        <p:spPr bwMode="auto">
          <a:xfrm>
            <a:off x="1902853" y="4156052"/>
            <a:ext cx="2989481" cy="22776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6247" y="4999403"/>
            <a:ext cx="1326292" cy="400110"/>
          </a:xfrm>
          <a:prstGeom prst="rect">
            <a:avLst/>
          </a:prstGeom>
          <a:noFill/>
        </p:spPr>
        <p:txBody>
          <a:bodyPr wrap="square" rtlCol="0">
            <a:spAutoFit/>
          </a:bodyPr>
          <a:lstStyle/>
          <a:p>
            <a:r>
              <a:rPr lang="fr-FR" sz="2000" b="1" i="1" dirty="0" smtClean="0">
                <a:solidFill>
                  <a:srgbClr val="FF0000"/>
                </a:solidFill>
              </a:rPr>
              <a:t>Axial</a:t>
            </a:r>
            <a:endParaRPr lang="en-US" sz="2000" b="1" i="1" dirty="0">
              <a:solidFill>
                <a:srgbClr val="FF0000"/>
              </a:solidFill>
            </a:endParaRPr>
          </a:p>
        </p:txBody>
      </p:sp>
      <p:pic>
        <p:nvPicPr>
          <p:cNvPr id="1126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200" y="1368041"/>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5522949" y="1386640"/>
            <a:ext cx="2575150" cy="2575150"/>
          </a:xfrm>
          <a:prstGeom prst="rect">
            <a:avLst/>
          </a:prstGeom>
        </p:spPr>
      </p:pic>
      <p:pic>
        <p:nvPicPr>
          <p:cNvPr id="30" name="Picture 29"/>
          <p:cNvPicPr>
            <a:picLocks noChangeAspect="1"/>
          </p:cNvPicPr>
          <p:nvPr/>
        </p:nvPicPr>
        <p:blipFill>
          <a:blip r:embed="rId8"/>
          <a:stretch>
            <a:fillRect/>
          </a:stretch>
        </p:blipFill>
        <p:spPr>
          <a:xfrm>
            <a:off x="5112604" y="4135016"/>
            <a:ext cx="3228975" cy="2421731"/>
          </a:xfrm>
          <a:prstGeom prst="rect">
            <a:avLst/>
          </a:prstGeom>
        </p:spPr>
      </p:pic>
      <p:sp>
        <p:nvSpPr>
          <p:cNvPr id="23" name="Slide Number Placeholder 22"/>
          <p:cNvSpPr>
            <a:spLocks noGrp="1"/>
          </p:cNvSpPr>
          <p:nvPr>
            <p:ph type="sldNum" sz="quarter" idx="12"/>
          </p:nvPr>
        </p:nvSpPr>
        <p:spPr/>
        <p:txBody>
          <a:bodyPr/>
          <a:lstStyle/>
          <a:p>
            <a:fld id="{230B57C3-84FA-4272-A19F-178388A8D0D6}" type="slidenum">
              <a:rPr lang="en-US" smtClean="0"/>
              <a:pPr/>
              <a:t>56</a:t>
            </a:fld>
            <a:endParaRPr lang="en-US"/>
          </a:p>
        </p:txBody>
      </p:sp>
      <p:cxnSp>
        <p:nvCxnSpPr>
          <p:cNvPr id="6" name="Straight Connector 5"/>
          <p:cNvCxnSpPr/>
          <p:nvPr/>
        </p:nvCxnSpPr>
        <p:spPr>
          <a:xfrm flipH="1" flipV="1">
            <a:off x="6543675" y="1501275"/>
            <a:ext cx="66675" cy="114249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66698" y="2580919"/>
            <a:ext cx="3087651" cy="125698"/>
          </a:xfrm>
          <a:prstGeom prst="line">
            <a:avLst/>
          </a:prstGeom>
          <a:ln w="28575">
            <a:solidFill>
              <a:schemeClr val="accent4"/>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97592" y="4300677"/>
            <a:ext cx="5584" cy="1356020"/>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309461" y="5328275"/>
            <a:ext cx="1" cy="6422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53462" y="3284203"/>
            <a:ext cx="3003176" cy="1261884"/>
          </a:xfrm>
          <a:prstGeom prst="rect">
            <a:avLst/>
          </a:prstGeom>
          <a:noFill/>
          <a:ln>
            <a:solidFill>
              <a:srgbClr val="CC3300"/>
            </a:solidFill>
          </a:ln>
        </p:spPr>
        <p:txBody>
          <a:bodyPr wrap="square" rtlCol="0">
            <a:spAutoFit/>
          </a:bodyPr>
          <a:lstStyle/>
          <a:p>
            <a:r>
              <a:rPr lang="fr-FR" dirty="0" smtClean="0">
                <a:solidFill>
                  <a:srgbClr val="FF0000"/>
                </a:solidFill>
              </a:rPr>
              <a:t>Roulement Radial ??</a:t>
            </a:r>
          </a:p>
          <a:p>
            <a:r>
              <a:rPr lang="fr-FR" dirty="0" smtClean="0">
                <a:solidFill>
                  <a:srgbClr val="FF0000"/>
                </a:solidFill>
              </a:rPr>
              <a:t>Roulement Axial ??</a:t>
            </a:r>
          </a:p>
          <a:p>
            <a:r>
              <a:rPr lang="fr-FR" sz="2000" b="1" dirty="0" smtClean="0">
                <a:solidFill>
                  <a:srgbClr val="FF0000"/>
                </a:solidFill>
              </a:rPr>
              <a:t>Pouvez-vous expliquer la différence maintenant ? </a:t>
            </a:r>
            <a:endParaRPr lang="en-US" sz="2000" b="1" dirty="0">
              <a:solidFill>
                <a:srgbClr val="FF0000"/>
              </a:solidFill>
            </a:endParaRPr>
          </a:p>
        </p:txBody>
      </p:sp>
      <p:sp>
        <p:nvSpPr>
          <p:cNvPr id="2" name="Date Placeholder 1"/>
          <p:cNvSpPr>
            <a:spLocks noGrp="1"/>
          </p:cNvSpPr>
          <p:nvPr>
            <p:ph type="dt" sz="half" idx="10"/>
          </p:nvPr>
        </p:nvSpPr>
        <p:spPr/>
        <p:txBody>
          <a:bodyPr/>
          <a:lstStyle/>
          <a:p>
            <a:fld id="{DC6BC324-B44A-4971-A3CB-EDBE27E7078F}"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9839186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3" y="963450"/>
            <a:ext cx="10515600" cy="5894549"/>
          </a:xfrm>
        </p:spPr>
        <p:txBody>
          <a:bodyPr>
            <a:normAutofit fontScale="775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dirty="0"/>
              <a:t>billes, entre deux </a:t>
            </a:r>
            <a:r>
              <a:rPr lang="fr-FR" dirty="0" smtClean="0"/>
              <a:t>bagues</a:t>
            </a:r>
            <a:endParaRPr lang="fr-FR" dirty="0"/>
          </a:p>
          <a:p>
            <a:pPr marL="800100" lvl="1" indent="-342900">
              <a:lnSpc>
                <a:spcPct val="150000"/>
              </a:lnSpc>
              <a:buFont typeface="+mj-lt"/>
              <a:buAutoNum type="arabicPeriod"/>
            </a:pPr>
            <a:r>
              <a:rPr lang="fr-FR" dirty="0"/>
              <a:t>rouleaux, entre les deux bagues</a:t>
            </a:r>
          </a:p>
          <a:p>
            <a:pPr marL="800100" lvl="1" indent="-342900">
              <a:lnSpc>
                <a:spcPct val="150000"/>
              </a:lnSpc>
              <a:buFont typeface="+mj-lt"/>
              <a:buAutoNum type="arabicPeriod"/>
            </a:pPr>
            <a:r>
              <a:rPr lang="fr-FR" dirty="0"/>
              <a:t>aiguilles (a) sans bagues ou (b) entre bague extérieur et l’arbre ou (c) entre les deux </a:t>
            </a:r>
            <a:r>
              <a:rPr lang="fr-FR" dirty="0" smtClean="0"/>
              <a:t>bagues</a:t>
            </a:r>
          </a:p>
          <a:p>
            <a:pPr marL="342900" indent="-342900">
              <a:lnSpc>
                <a:spcPct val="150000"/>
              </a:lnSpc>
              <a:buFont typeface="+mj-lt"/>
              <a:buAutoNum type="alphaUcPeriod"/>
            </a:pPr>
            <a:r>
              <a:rPr lang="fr-FR" dirty="0" smtClean="0"/>
              <a:t>Le placement des bagues par rapport à l’axe de l’arbre : </a:t>
            </a:r>
          </a:p>
          <a:p>
            <a:pPr marL="914400" lvl="1" indent="-457200">
              <a:lnSpc>
                <a:spcPct val="150000"/>
              </a:lnSpc>
              <a:buAutoNum type="arabicPeriod"/>
            </a:pPr>
            <a:r>
              <a:rPr lang="fr-FR" dirty="0" smtClean="0"/>
              <a:t>Roulements radiaux (classiques)</a:t>
            </a:r>
          </a:p>
          <a:p>
            <a:pPr marL="914400" lvl="1" indent="-457200">
              <a:lnSpc>
                <a:spcPct val="150000"/>
              </a:lnSpc>
              <a:buAutoNum type="arabicPeriod"/>
            </a:pPr>
            <a:r>
              <a:rPr lang="fr-FR" dirty="0" smtClean="0"/>
              <a:t>Roulements </a:t>
            </a:r>
            <a:r>
              <a:rPr lang="fr-FR" sz="2500" dirty="0" smtClean="0"/>
              <a:t>axiaux</a:t>
            </a:r>
            <a:r>
              <a:rPr lang="fr-FR" sz="2300" dirty="0" smtClean="0"/>
              <a:t> </a:t>
            </a:r>
            <a:r>
              <a:rPr lang="fr-FR" dirty="0" smtClean="0"/>
              <a:t>(de </a:t>
            </a:r>
            <a:r>
              <a:rPr lang="fr-FR" dirty="0"/>
              <a:t>butée – transmission d’efforts axiaux importants)</a:t>
            </a:r>
            <a:endParaRPr lang="fr-FR" dirty="0" smtClean="0"/>
          </a:p>
          <a:p>
            <a:pPr marL="457200" indent="-457200">
              <a:lnSpc>
                <a:spcPct val="150000"/>
              </a:lnSpc>
              <a:buAutoNum type="alphaUcPeriod"/>
            </a:pPr>
            <a:r>
              <a:rPr lang="fr-FR" sz="2900" dirty="0" smtClean="0">
                <a:solidFill>
                  <a:schemeClr val="bg1"/>
                </a:solidFill>
              </a:rPr>
              <a:t>La géométrie du roulement (bague, positionnement billes/rouleaux) est conçue pour qu’il puisse être fortement sollicité par des efforts qui actent aux certains directions. On appelle ces efforts « </a:t>
            </a:r>
            <a:r>
              <a:rPr lang="fr-FR" sz="2900" b="1" dirty="0" smtClean="0">
                <a:solidFill>
                  <a:schemeClr val="bg1"/>
                </a:solidFill>
              </a:rPr>
              <a:t>charges</a:t>
            </a:r>
            <a:r>
              <a:rPr lang="fr-FR" sz="2900" dirty="0" smtClean="0">
                <a:solidFill>
                  <a:schemeClr val="bg1"/>
                </a:solidFill>
              </a:rPr>
              <a:t> » (notion très important) du roulement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57</a:t>
            </a:fld>
            <a:endParaRPr lang="en-US"/>
          </a:p>
        </p:txBody>
      </p:sp>
      <p:sp>
        <p:nvSpPr>
          <p:cNvPr id="6" name="Date Placeholder 5"/>
          <p:cNvSpPr>
            <a:spLocks noGrp="1"/>
          </p:cNvSpPr>
          <p:nvPr>
            <p:ph type="dt" sz="half" idx="10"/>
          </p:nvPr>
        </p:nvSpPr>
        <p:spPr/>
        <p:txBody>
          <a:bodyPr/>
          <a:lstStyle/>
          <a:p>
            <a:fld id="{F0B918B9-EE46-44F1-9826-5EDF96AF0976}"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8556777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4273" y="0"/>
            <a:ext cx="10515600" cy="1325563"/>
          </a:xfrm>
        </p:spPr>
        <p:txBody>
          <a:bodyPr/>
          <a:lstStyle/>
          <a:p>
            <a:r>
              <a:rPr lang="fr-FR" dirty="0" smtClean="0"/>
              <a:t>Distinction de Roulement </a:t>
            </a:r>
            <a:endParaRPr lang="fr-FR" dirty="0"/>
          </a:p>
        </p:txBody>
      </p:sp>
      <p:sp>
        <p:nvSpPr>
          <p:cNvPr id="3" name="Espace réservé du contenu 2"/>
          <p:cNvSpPr>
            <a:spLocks noGrp="1"/>
          </p:cNvSpPr>
          <p:nvPr>
            <p:ph idx="1"/>
          </p:nvPr>
        </p:nvSpPr>
        <p:spPr>
          <a:xfrm>
            <a:off x="794272" y="963450"/>
            <a:ext cx="10604655" cy="5894549"/>
          </a:xfrm>
        </p:spPr>
        <p:txBody>
          <a:bodyPr>
            <a:normAutofit fontScale="70000" lnSpcReduction="20000"/>
          </a:bodyPr>
          <a:lstStyle/>
          <a:p>
            <a:pPr marL="0" indent="0">
              <a:lnSpc>
                <a:spcPct val="150000"/>
              </a:lnSpc>
              <a:buNone/>
            </a:pPr>
            <a:r>
              <a:rPr lang="fr-FR" dirty="0" smtClean="0"/>
              <a:t>On distingue les roulements par rapport aux :</a:t>
            </a:r>
          </a:p>
          <a:p>
            <a:pPr marL="514350" indent="-514350">
              <a:lnSpc>
                <a:spcPct val="150000"/>
              </a:lnSpc>
              <a:buFont typeface="+mj-lt"/>
              <a:buAutoNum type="alphaUcPeriod"/>
            </a:pPr>
            <a:r>
              <a:rPr lang="fr-FR" dirty="0"/>
              <a:t>E</a:t>
            </a:r>
            <a:r>
              <a:rPr lang="fr-FR" dirty="0" smtClean="0"/>
              <a:t>léments </a:t>
            </a:r>
            <a:r>
              <a:rPr lang="fr-FR" dirty="0"/>
              <a:t>de guidage de rotation : </a:t>
            </a:r>
          </a:p>
          <a:p>
            <a:pPr marL="800100" lvl="1" indent="-342900">
              <a:lnSpc>
                <a:spcPct val="150000"/>
              </a:lnSpc>
              <a:buFont typeface="+mj-lt"/>
              <a:buAutoNum type="arabicPeriod"/>
            </a:pPr>
            <a:r>
              <a:rPr lang="fr-FR" dirty="0"/>
              <a:t>billes, entre deux </a:t>
            </a:r>
            <a:r>
              <a:rPr lang="fr-FR" dirty="0" smtClean="0"/>
              <a:t>bagues</a:t>
            </a:r>
            <a:endParaRPr lang="fr-FR" dirty="0"/>
          </a:p>
          <a:p>
            <a:pPr marL="800100" lvl="1" indent="-342900">
              <a:lnSpc>
                <a:spcPct val="150000"/>
              </a:lnSpc>
              <a:buFont typeface="+mj-lt"/>
              <a:buAutoNum type="arabicPeriod"/>
            </a:pPr>
            <a:r>
              <a:rPr lang="fr-FR" dirty="0"/>
              <a:t>rouleaux, entre les deux bagues</a:t>
            </a:r>
          </a:p>
          <a:p>
            <a:pPr marL="800100" lvl="1" indent="-342900">
              <a:lnSpc>
                <a:spcPct val="150000"/>
              </a:lnSpc>
              <a:buFont typeface="+mj-lt"/>
              <a:buAutoNum type="arabicPeriod"/>
            </a:pPr>
            <a:r>
              <a:rPr lang="fr-FR" dirty="0"/>
              <a:t>aiguilles (a) sans bagues ou (b) entre bague extérieur et l’arbre ou (c) entre les deux </a:t>
            </a:r>
            <a:r>
              <a:rPr lang="fr-FR" dirty="0" smtClean="0"/>
              <a:t>bagues</a:t>
            </a:r>
          </a:p>
          <a:p>
            <a:pPr marL="800100" lvl="1" indent="-342900">
              <a:lnSpc>
                <a:spcPct val="150000"/>
              </a:lnSpc>
              <a:buFont typeface="+mj-lt"/>
              <a:buAutoNum type="arabicPeriod"/>
            </a:pPr>
            <a:r>
              <a:rPr lang="fr-FR" b="1" dirty="0"/>
              <a:t>patins</a:t>
            </a:r>
            <a:r>
              <a:rPr lang="fr-FR" dirty="0"/>
              <a:t> (catégorie </a:t>
            </a:r>
            <a:r>
              <a:rPr lang="fr-FR" dirty="0" smtClean="0"/>
              <a:t>particulière </a:t>
            </a:r>
            <a:r>
              <a:rPr lang="fr-FR" dirty="0"/>
              <a:t>– très </a:t>
            </a:r>
            <a:r>
              <a:rPr lang="fr-FR" dirty="0" smtClean="0"/>
              <a:t>importants : butées de la lignes d’arbre de </a:t>
            </a:r>
            <a:r>
              <a:rPr lang="fr-FR" dirty="0"/>
              <a:t>navire, </a:t>
            </a:r>
            <a:r>
              <a:rPr lang="fr-FR" dirty="0" smtClean="0"/>
              <a:t>turbines </a:t>
            </a:r>
            <a:r>
              <a:rPr lang="fr-FR" dirty="0"/>
              <a:t>à gaz, </a:t>
            </a:r>
            <a:r>
              <a:rPr lang="fr-FR" dirty="0" smtClean="0"/>
              <a:t>…)</a:t>
            </a:r>
          </a:p>
          <a:p>
            <a:pPr marL="342900" indent="-342900">
              <a:lnSpc>
                <a:spcPct val="150000"/>
              </a:lnSpc>
              <a:buFont typeface="+mj-lt"/>
              <a:buAutoNum type="alphaUcPeriod"/>
            </a:pPr>
            <a:r>
              <a:rPr lang="fr-FR" dirty="0" smtClean="0"/>
              <a:t>Le placement des bagues par rapport à l’axe de l’arbre : </a:t>
            </a:r>
          </a:p>
          <a:p>
            <a:pPr marL="914400" lvl="1" indent="-457200">
              <a:lnSpc>
                <a:spcPct val="150000"/>
              </a:lnSpc>
              <a:buAutoNum type="arabicPeriod"/>
            </a:pPr>
            <a:r>
              <a:rPr lang="fr-FR" dirty="0" smtClean="0"/>
              <a:t>Roulements radiaux (classiques)</a:t>
            </a:r>
          </a:p>
          <a:p>
            <a:pPr marL="914400" lvl="1" indent="-457200">
              <a:lnSpc>
                <a:spcPct val="150000"/>
              </a:lnSpc>
              <a:buAutoNum type="arabicPeriod"/>
            </a:pPr>
            <a:r>
              <a:rPr lang="fr-FR" dirty="0" smtClean="0"/>
              <a:t>Roulements axiaux (de </a:t>
            </a:r>
            <a:r>
              <a:rPr lang="fr-FR" dirty="0"/>
              <a:t>butée – transmission d’efforts axiaux importants)</a:t>
            </a:r>
            <a:endParaRPr lang="fr-FR" dirty="0" smtClean="0"/>
          </a:p>
          <a:p>
            <a:pPr marL="457200" indent="-457200">
              <a:lnSpc>
                <a:spcPct val="150000"/>
              </a:lnSpc>
              <a:buAutoNum type="alphaUcPeriod"/>
            </a:pPr>
            <a:r>
              <a:rPr lang="fr-FR" sz="2900" dirty="0" smtClean="0"/>
              <a:t>La géométrie du roulement (bague, positionnement billes/rouleaux, rangées billes/rouleaux…) est conçue pour que le roulement soit fortement sollicité par des efforts dans certains directions. On appelle ces efforts « </a:t>
            </a:r>
            <a:r>
              <a:rPr lang="fr-FR" sz="2900" b="1" dirty="0" smtClean="0">
                <a:solidFill>
                  <a:srgbClr val="FF0000"/>
                </a:solidFill>
              </a:rPr>
              <a:t>charges</a:t>
            </a:r>
            <a:r>
              <a:rPr lang="fr-FR" sz="2900" dirty="0" smtClean="0"/>
              <a:t> </a:t>
            </a:r>
            <a:r>
              <a:rPr lang="fr-FR" sz="2900" dirty="0"/>
              <a:t>» du </a:t>
            </a:r>
            <a:r>
              <a:rPr lang="fr-FR" sz="2900" dirty="0" smtClean="0"/>
              <a:t>roulement (</a:t>
            </a:r>
            <a:r>
              <a:rPr lang="fr-FR" sz="2900" dirty="0"/>
              <a:t>notion </a:t>
            </a:r>
            <a:r>
              <a:rPr lang="fr-FR" sz="2900" dirty="0" smtClean="0"/>
              <a:t>très importante). </a:t>
            </a:r>
          </a:p>
          <a:p>
            <a:pPr marL="342900" indent="-342900">
              <a:buFont typeface="+mj-lt"/>
              <a:buAutoNum type="alphaUcPeriod"/>
            </a:pPr>
            <a:endParaRPr lang="fr-FR" dirty="0" smtClean="0">
              <a:solidFill>
                <a:schemeClr val="bg1"/>
              </a:solidFill>
            </a:endParaRPr>
          </a:p>
          <a:p>
            <a:pPr marL="800100" lvl="1" indent="-342900">
              <a:buFont typeface="+mj-lt"/>
              <a:buAutoNum type="arabicPeriod"/>
            </a:pPr>
            <a:endParaRPr lang="fr-FR" dirty="0"/>
          </a:p>
          <a:p>
            <a:endParaRPr lang="fr-FR"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58</a:t>
            </a:fld>
            <a:endParaRPr lang="en-US"/>
          </a:p>
        </p:txBody>
      </p:sp>
      <p:sp>
        <p:nvSpPr>
          <p:cNvPr id="6" name="Date Placeholder 5"/>
          <p:cNvSpPr>
            <a:spLocks noGrp="1"/>
          </p:cNvSpPr>
          <p:nvPr>
            <p:ph type="dt" sz="half" idx="10"/>
          </p:nvPr>
        </p:nvSpPr>
        <p:spPr/>
        <p:txBody>
          <a:bodyPr/>
          <a:lstStyle/>
          <a:p>
            <a:fld id="{A6F07F68-A7C4-4AA7-A39C-A426DFD2EDDA}"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8" name="TextBox 7"/>
          <p:cNvSpPr txBox="1"/>
          <p:nvPr/>
        </p:nvSpPr>
        <p:spPr>
          <a:xfrm>
            <a:off x="7043351" y="65903"/>
            <a:ext cx="5090984" cy="923330"/>
          </a:xfrm>
          <a:prstGeom prst="rect">
            <a:avLst/>
          </a:prstGeom>
          <a:noFill/>
          <a:ln w="28575">
            <a:solidFill>
              <a:srgbClr val="FF0000"/>
            </a:solidFill>
          </a:ln>
        </p:spPr>
        <p:txBody>
          <a:bodyPr wrap="square" rtlCol="0">
            <a:spAutoFit/>
          </a:bodyPr>
          <a:lstStyle/>
          <a:p>
            <a:pPr algn="ctr"/>
            <a:r>
              <a:rPr lang="fr-FR" b="1" u="sng" dirty="0" smtClean="0">
                <a:solidFill>
                  <a:srgbClr val="FF0000"/>
                </a:solidFill>
              </a:rPr>
              <a:t>ATTENTION</a:t>
            </a:r>
          </a:p>
          <a:p>
            <a:pPr algn="ctr"/>
            <a:r>
              <a:rPr lang="fr-FR" b="1" dirty="0" smtClean="0">
                <a:solidFill>
                  <a:srgbClr val="FF0000"/>
                </a:solidFill>
              </a:rPr>
              <a:t>C’est très important de comprendre les éléments distinctifs de roulements !!! </a:t>
            </a:r>
            <a:endParaRPr lang="en-US" b="1" dirty="0">
              <a:solidFill>
                <a:srgbClr val="FF0000"/>
              </a:solidFill>
            </a:endParaRPr>
          </a:p>
        </p:txBody>
      </p:sp>
    </p:spTree>
    <p:extLst>
      <p:ext uri="{BB962C8B-B14F-4D97-AF65-F5344CB8AC3E}">
        <p14:creationId xmlns:p14="http://schemas.microsoft.com/office/powerpoint/2010/main" val="31569782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6"/>
          <p:cNvSpPr txBox="1"/>
          <p:nvPr/>
        </p:nvSpPr>
        <p:spPr>
          <a:xfrm>
            <a:off x="3636017" y="2026573"/>
            <a:ext cx="5055221" cy="3785652"/>
          </a:xfrm>
          <a:prstGeom prst="rect">
            <a:avLst/>
          </a:prstGeom>
          <a:solidFill>
            <a:schemeClr val="bg1"/>
          </a:solidFill>
          <a:ln w="28575">
            <a:solidFill>
              <a:srgbClr val="FF0000"/>
            </a:solidFill>
          </a:ln>
        </p:spPr>
        <p:txBody>
          <a:bodyPr wrap="square" rtlCol="0">
            <a:spAutoFit/>
          </a:bodyPr>
          <a:lstStyle/>
          <a:p>
            <a:pPr algn="ctr"/>
            <a:r>
              <a:rPr lang="fr-FR" sz="1600" b="1" i="1" u="sng" dirty="0" smtClean="0">
                <a:solidFill>
                  <a:srgbClr val="FF0000"/>
                </a:solidFill>
              </a:rPr>
              <a:t>NOTE</a:t>
            </a:r>
          </a:p>
          <a:p>
            <a:pPr algn="ctr"/>
            <a:r>
              <a:rPr lang="fr-FR" sz="1600" dirty="0" smtClean="0">
                <a:solidFill>
                  <a:srgbClr val="FF0000"/>
                </a:solidFill>
              </a:rPr>
              <a:t>Le but des quatre prochaines pages est de comprendre les configurations géométriques caractéristiques des roulements et leurs composants (bagues extérieure et intérieure, éléments roulants et cage</a:t>
            </a:r>
            <a:r>
              <a:rPr lang="fr-FR" sz="1600" dirty="0">
                <a:solidFill>
                  <a:srgbClr val="FF0000"/>
                </a:solidFill>
              </a:rPr>
              <a:t>)</a:t>
            </a:r>
            <a:r>
              <a:rPr lang="fr-FR" sz="1600" dirty="0" smtClean="0">
                <a:solidFill>
                  <a:srgbClr val="FF0000"/>
                </a:solidFill>
              </a:rPr>
              <a:t>.</a:t>
            </a:r>
          </a:p>
          <a:p>
            <a:pPr algn="ctr"/>
            <a:endParaRPr lang="fr-FR" sz="1600" dirty="0">
              <a:solidFill>
                <a:srgbClr val="FF0000"/>
              </a:solidFill>
            </a:endParaRPr>
          </a:p>
          <a:p>
            <a:pPr algn="ctr"/>
            <a:r>
              <a:rPr lang="fr-FR" sz="1600" dirty="0" smtClean="0">
                <a:solidFill>
                  <a:srgbClr val="FF0000"/>
                </a:solidFill>
              </a:rPr>
              <a:t>Je vous propose de ne pas passer beaucoup de temps à lire tous les détails. Surtout comprendre les dessins industriels de roulements, où on sont mis en évidence </a:t>
            </a:r>
            <a:r>
              <a:rPr lang="fr-FR" sz="1600" dirty="0">
                <a:solidFill>
                  <a:srgbClr val="FF0000"/>
                </a:solidFill>
              </a:rPr>
              <a:t>l</a:t>
            </a:r>
            <a:r>
              <a:rPr lang="fr-FR" sz="1600" dirty="0" smtClean="0">
                <a:solidFill>
                  <a:srgbClr val="FF0000"/>
                </a:solidFill>
              </a:rPr>
              <a:t>es bagues et les éléments roulants ! </a:t>
            </a:r>
          </a:p>
          <a:p>
            <a:pPr algn="ctr"/>
            <a:endParaRPr lang="fr-FR" sz="1600" b="1" dirty="0">
              <a:solidFill>
                <a:srgbClr val="FF0000"/>
              </a:solidFill>
            </a:endParaRPr>
          </a:p>
          <a:p>
            <a:pPr algn="ctr"/>
            <a:r>
              <a:rPr lang="fr-FR" sz="1600" b="1" dirty="0" smtClean="0">
                <a:solidFill>
                  <a:srgbClr val="FF0000"/>
                </a:solidFill>
              </a:rPr>
              <a:t>ET AUSSI SAVOIR QUE QUAND VOUS REPEREZ UN ROULEMENT VOUS POUVEZ RETOURNER DANS LE CATALOGUE SUIVANTE POUR TROUVER LE NOM DU ROULEMENT!!! </a:t>
            </a:r>
          </a:p>
        </p:txBody>
      </p:sp>
      <p:sp>
        <p:nvSpPr>
          <p:cNvPr id="2" name="Slide Number Placeholder 1"/>
          <p:cNvSpPr>
            <a:spLocks noGrp="1"/>
          </p:cNvSpPr>
          <p:nvPr>
            <p:ph type="sldNum" sz="quarter" idx="12"/>
          </p:nvPr>
        </p:nvSpPr>
        <p:spPr/>
        <p:txBody>
          <a:bodyPr/>
          <a:lstStyle/>
          <a:p>
            <a:fld id="{230B57C3-84FA-4272-A19F-178388A8D0D6}" type="slidenum">
              <a:rPr lang="en-US" smtClean="0"/>
              <a:pPr/>
              <a:t>59</a:t>
            </a:fld>
            <a:endParaRPr lang="en-US"/>
          </a:p>
        </p:txBody>
      </p:sp>
      <p:sp>
        <p:nvSpPr>
          <p:cNvPr id="3" name="Date Placeholder 2"/>
          <p:cNvSpPr>
            <a:spLocks noGrp="1"/>
          </p:cNvSpPr>
          <p:nvPr>
            <p:ph type="dt" sz="half" idx="10"/>
          </p:nvPr>
        </p:nvSpPr>
        <p:spPr/>
        <p:txBody>
          <a:bodyPr/>
          <a:lstStyle/>
          <a:p>
            <a:fld id="{6FF886F5-363E-4477-BEC7-73E20384910F}"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746272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Fixation VS Guidage</a:t>
            </a:r>
            <a:endParaRPr lang="fr-FR" dirty="0"/>
          </a:p>
        </p:txBody>
      </p:sp>
      <p:sp>
        <p:nvSpPr>
          <p:cNvPr id="3" name="Espace réservé du contenu 2"/>
          <p:cNvSpPr>
            <a:spLocks noGrp="1"/>
          </p:cNvSpPr>
          <p:nvPr>
            <p:ph idx="1"/>
          </p:nvPr>
        </p:nvSpPr>
        <p:spPr>
          <a:xfrm>
            <a:off x="838200" y="1825624"/>
            <a:ext cx="10338707" cy="4797597"/>
          </a:xfrm>
        </p:spPr>
        <p:txBody>
          <a:bodyPr>
            <a:normAutofit fontScale="85000" lnSpcReduction="20000"/>
          </a:bodyPr>
          <a:lstStyle/>
          <a:p>
            <a:pPr marL="0" indent="0">
              <a:lnSpc>
                <a:spcPct val="120000"/>
              </a:lnSpc>
              <a:buNone/>
            </a:pPr>
            <a:r>
              <a:rPr lang="fr-FR" dirty="0"/>
              <a:t>Quand on parle de fixations, nous décrivons les pièces intermédiaires qui rendront solidaire à un mouvement deux autres pièces. Donc les pièces de fixation transmettent les efforts/couples </a:t>
            </a:r>
            <a:r>
              <a:rPr lang="fr-FR" dirty="0" smtClean="0"/>
              <a:t>d’une pièce </a:t>
            </a:r>
            <a:r>
              <a:rPr lang="fr-FR" dirty="0"/>
              <a:t>sur une autre pièce et l’ensemble se déplace comme un corps rigide.</a:t>
            </a:r>
          </a:p>
          <a:p>
            <a:pPr marL="0" indent="0">
              <a:lnSpc>
                <a:spcPct val="120000"/>
              </a:lnSpc>
              <a:buNone/>
            </a:pPr>
            <a:endParaRPr lang="fr-FR" sz="1900" dirty="0" smtClean="0"/>
          </a:p>
          <a:p>
            <a:pPr marL="0" indent="0">
              <a:lnSpc>
                <a:spcPct val="120000"/>
              </a:lnSpc>
              <a:buNone/>
            </a:pPr>
            <a:r>
              <a:rPr lang="fr-FR" dirty="0"/>
              <a:t>Quand on parle de guidage, nous décrivons les pièces intermédiaires entre une pièce mobile et une autre pièce immobile d’un mécanisme. Ces pièces de guidage doivent être conçues pour </a:t>
            </a:r>
            <a:r>
              <a:rPr lang="fr-FR" i="1" dirty="0"/>
              <a:t>minimiser</a:t>
            </a:r>
            <a:r>
              <a:rPr lang="fr-FR" dirty="0"/>
              <a:t> la transmission d’efforts/couples et rendre le mouvement de la pièce mobile indépendant de la pièce immobile.</a:t>
            </a:r>
          </a:p>
          <a:p>
            <a:pPr marL="0" indent="0">
              <a:lnSpc>
                <a:spcPct val="120000"/>
              </a:lnSpc>
              <a:buNone/>
            </a:pPr>
            <a:endParaRPr lang="fr-FR" sz="1600" dirty="0"/>
          </a:p>
          <a:p>
            <a:pPr marL="0" indent="0">
              <a:lnSpc>
                <a:spcPct val="120000"/>
              </a:lnSpc>
              <a:buNone/>
            </a:pPr>
            <a:r>
              <a:rPr lang="fr-FR" dirty="0"/>
              <a:t>Le but ici est d’avoir un </a:t>
            </a:r>
            <a:r>
              <a:rPr lang="fr-FR" b="1" dirty="0"/>
              <a:t>minimum de pertes et de rendre le mouvement de la pièce mobile indépendant de la pièce immobile.</a:t>
            </a:r>
            <a:r>
              <a:rPr lang="fr-FR" b="1" dirty="0">
                <a:solidFill>
                  <a:schemeClr val="bg1"/>
                </a:solidFill>
              </a:rPr>
              <a:t>.  </a:t>
            </a:r>
          </a:p>
        </p:txBody>
      </p:sp>
      <p:sp>
        <p:nvSpPr>
          <p:cNvPr id="4" name="Slide Number Placeholder 3"/>
          <p:cNvSpPr>
            <a:spLocks noGrp="1"/>
          </p:cNvSpPr>
          <p:nvPr>
            <p:ph type="sldNum" sz="quarter" idx="12"/>
          </p:nvPr>
        </p:nvSpPr>
        <p:spPr/>
        <p:txBody>
          <a:bodyPr/>
          <a:lstStyle/>
          <a:p>
            <a:fld id="{230B57C3-84FA-4272-A19F-178388A8D0D6}" type="slidenum">
              <a:rPr lang="en-US" smtClean="0"/>
              <a:pPr/>
              <a:t>6</a:t>
            </a:fld>
            <a:endParaRPr lang="en-US"/>
          </a:p>
        </p:txBody>
      </p:sp>
      <p:sp>
        <p:nvSpPr>
          <p:cNvPr id="5" name="Rectangle 4"/>
          <p:cNvSpPr/>
          <p:nvPr/>
        </p:nvSpPr>
        <p:spPr>
          <a:xfrm>
            <a:off x="3785948" y="5774330"/>
            <a:ext cx="2526075"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4"/>
          <p:cNvSpPr txBox="1"/>
          <p:nvPr/>
        </p:nvSpPr>
        <p:spPr>
          <a:xfrm>
            <a:off x="1397856" y="3835338"/>
            <a:ext cx="9672598" cy="1938992"/>
          </a:xfrm>
          <a:prstGeom prst="rect">
            <a:avLst/>
          </a:prstGeom>
          <a:solidFill>
            <a:schemeClr val="bg1"/>
          </a:solidFill>
          <a:ln>
            <a:solidFill>
              <a:srgbClr val="FF0000"/>
            </a:solidFill>
          </a:ln>
        </p:spPr>
        <p:txBody>
          <a:bodyPr wrap="square" rtlCol="0">
            <a:spAutoFit/>
          </a:bodyPr>
          <a:lstStyle/>
          <a:p>
            <a:r>
              <a:rPr lang="fr-FR" sz="2400" dirty="0" smtClean="0">
                <a:solidFill>
                  <a:srgbClr val="FF0000"/>
                </a:solidFill>
              </a:rPr>
              <a:t>Quand on parle de pertes on parle des pertes de frottement !!!</a:t>
            </a:r>
          </a:p>
          <a:p>
            <a:r>
              <a:rPr lang="fr-FR" sz="2400" dirty="0" smtClean="0">
                <a:solidFill>
                  <a:srgbClr val="FF0000"/>
                </a:solidFill>
              </a:rPr>
              <a:t>Deux pièces en métal ne sont (presque) jamais en frottement direct (même si en dessin on les représente en contact). </a:t>
            </a:r>
            <a:r>
              <a:rPr lang="fr-FR" sz="2400" b="1" dirty="0">
                <a:solidFill>
                  <a:srgbClr val="FF0000"/>
                </a:solidFill>
              </a:rPr>
              <a:t>T</a:t>
            </a:r>
            <a:r>
              <a:rPr lang="fr-FR" sz="2400" b="1" dirty="0" smtClean="0">
                <a:solidFill>
                  <a:srgbClr val="FF0000"/>
                </a:solidFill>
              </a:rPr>
              <a:t>outes les pièces qui sont en mouvement relatif de l’une à l’autre doivent toujours être lubrifiées. </a:t>
            </a:r>
            <a:br>
              <a:rPr lang="fr-FR" sz="2400" b="1" dirty="0" smtClean="0">
                <a:solidFill>
                  <a:srgbClr val="FF0000"/>
                </a:solidFill>
              </a:rPr>
            </a:br>
            <a:r>
              <a:rPr lang="fr-FR" sz="2400" b="1" dirty="0" smtClean="0">
                <a:solidFill>
                  <a:srgbClr val="FF0000"/>
                </a:solidFill>
              </a:rPr>
              <a:t>Cette observation explique le besoin des pièces d’étanchéité. </a:t>
            </a:r>
            <a:endParaRPr lang="fr-FR" sz="2400" b="1" dirty="0">
              <a:solidFill>
                <a:srgbClr val="FF0000"/>
              </a:solidFill>
            </a:endParaRPr>
          </a:p>
        </p:txBody>
      </p:sp>
      <p:sp>
        <p:nvSpPr>
          <p:cNvPr id="7" name="Date Placeholder 6"/>
          <p:cNvSpPr>
            <a:spLocks noGrp="1"/>
          </p:cNvSpPr>
          <p:nvPr>
            <p:ph type="dt" sz="half" idx="10"/>
          </p:nvPr>
        </p:nvSpPr>
        <p:spPr/>
        <p:txBody>
          <a:bodyPr/>
          <a:lstStyle/>
          <a:p>
            <a:fld id="{9455FAFC-217C-44C7-9A3C-DE0A9E51310E}"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657263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2227"/>
          <a:stretch/>
        </p:blipFill>
        <p:spPr bwMode="auto">
          <a:xfrm>
            <a:off x="1032967" y="2870200"/>
            <a:ext cx="4531398" cy="3926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592111" y="55730"/>
            <a:ext cx="4598869" cy="674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01252" y="2910140"/>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ball</a:t>
            </a:r>
            <a:r>
              <a:rPr lang="fr-FR" sz="1200" dirty="0" smtClean="0"/>
              <a:t> </a:t>
            </a:r>
            <a:r>
              <a:rPr lang="fr-FR" sz="1200" dirty="0" err="1" smtClean="0"/>
              <a:t>bearing</a:t>
            </a:r>
            <a:r>
              <a:rPr lang="fr-FR" sz="1200" dirty="0" smtClean="0"/>
              <a:t>)</a:t>
            </a:r>
            <a:endParaRPr lang="en-US" sz="1200" dirty="0"/>
          </a:p>
        </p:txBody>
      </p:sp>
      <p:sp>
        <p:nvSpPr>
          <p:cNvPr id="6" name="ZoneTexte 6"/>
          <p:cNvSpPr txBox="1"/>
          <p:nvPr/>
        </p:nvSpPr>
        <p:spPr>
          <a:xfrm>
            <a:off x="1032967" y="717449"/>
            <a:ext cx="4531398" cy="1323439"/>
          </a:xfrm>
          <a:prstGeom prst="rect">
            <a:avLst/>
          </a:prstGeom>
          <a:solidFill>
            <a:schemeClr val="bg1"/>
          </a:solidFill>
          <a:ln w="28575">
            <a:solidFill>
              <a:srgbClr val="FF0000"/>
            </a:solidFill>
          </a:ln>
        </p:spPr>
        <p:txBody>
          <a:bodyPr wrap="square" rtlCol="0">
            <a:spAutoFit/>
          </a:bodyPr>
          <a:lstStyle/>
          <a:p>
            <a:pPr algn="ctr"/>
            <a:r>
              <a:rPr lang="fr-FR" sz="1600" b="1" i="1" u="sng" dirty="0" smtClean="0">
                <a:solidFill>
                  <a:srgbClr val="FF0000"/>
                </a:solidFill>
              </a:rPr>
              <a:t>NOTE</a:t>
            </a:r>
            <a:endParaRPr lang="fr-FR" sz="1600" dirty="0" smtClean="0">
              <a:solidFill>
                <a:srgbClr val="FF0000"/>
              </a:solidFill>
            </a:endParaRPr>
          </a:p>
          <a:p>
            <a:pPr algn="ctr"/>
            <a:r>
              <a:rPr lang="fr-FR" sz="1600" dirty="0">
                <a:solidFill>
                  <a:srgbClr val="FF0000"/>
                </a:solidFill>
              </a:rPr>
              <a:t>Je vous propose de ne pas passer beaucoup de temps à lire tous les détails. Surtout comprendre les dessins industriels de roulements, où on sont mis en évidence les bagues et les éléments roulants ! </a:t>
            </a:r>
          </a:p>
        </p:txBody>
      </p:sp>
      <p:sp>
        <p:nvSpPr>
          <p:cNvPr id="2" name="Slide Number Placeholder 1"/>
          <p:cNvSpPr>
            <a:spLocks noGrp="1"/>
          </p:cNvSpPr>
          <p:nvPr>
            <p:ph type="sldNum" sz="quarter" idx="12"/>
          </p:nvPr>
        </p:nvSpPr>
        <p:spPr/>
        <p:txBody>
          <a:bodyPr/>
          <a:lstStyle/>
          <a:p>
            <a:fld id="{230B57C3-84FA-4272-A19F-178388A8D0D6}" type="slidenum">
              <a:rPr lang="en-US" smtClean="0"/>
              <a:pPr/>
              <a:t>60</a:t>
            </a:fld>
            <a:endParaRPr lang="en-US"/>
          </a:p>
        </p:txBody>
      </p:sp>
      <p:sp>
        <p:nvSpPr>
          <p:cNvPr id="3" name="Date Placeholder 2"/>
          <p:cNvSpPr>
            <a:spLocks noGrp="1"/>
          </p:cNvSpPr>
          <p:nvPr>
            <p:ph type="dt" sz="half" idx="10"/>
          </p:nvPr>
        </p:nvSpPr>
        <p:spPr/>
        <p:txBody>
          <a:bodyPr/>
          <a:lstStyle/>
          <a:p>
            <a:fld id="{D9C9935A-B1DA-4B37-A734-6DC197BEA345}"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904029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953" y="22137"/>
            <a:ext cx="4572000" cy="681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59598" y="39893"/>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roller </a:t>
            </a:r>
            <a:r>
              <a:rPr lang="fr-FR" sz="1200" dirty="0" err="1" smtClean="0"/>
              <a:t>bearing</a:t>
            </a:r>
            <a:r>
              <a:rPr lang="fr-FR" sz="1200" dirty="0" smtClean="0"/>
              <a:t>)</a:t>
            </a:r>
            <a:endParaRPr lang="en-US" sz="1200" dirty="0"/>
          </a:p>
        </p:txBody>
      </p:sp>
      <p:sp>
        <p:nvSpPr>
          <p:cNvPr id="2" name="Slide Number Placeholder 1"/>
          <p:cNvSpPr>
            <a:spLocks noGrp="1"/>
          </p:cNvSpPr>
          <p:nvPr>
            <p:ph type="sldNum" sz="quarter" idx="12"/>
          </p:nvPr>
        </p:nvSpPr>
        <p:spPr/>
        <p:txBody>
          <a:bodyPr/>
          <a:lstStyle/>
          <a:p>
            <a:fld id="{230B57C3-84FA-4272-A19F-178388A8D0D6}" type="slidenum">
              <a:rPr lang="en-US" smtClean="0"/>
              <a:pPr/>
              <a:t>61</a:t>
            </a:fld>
            <a:endParaRPr lang="en-US"/>
          </a:p>
        </p:txBody>
      </p:sp>
      <p:sp>
        <p:nvSpPr>
          <p:cNvPr id="8" name="TextBox 4"/>
          <p:cNvSpPr txBox="1"/>
          <p:nvPr/>
        </p:nvSpPr>
        <p:spPr>
          <a:xfrm>
            <a:off x="7163069" y="13259"/>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thrust</a:t>
            </a:r>
            <a:r>
              <a:rPr lang="fr-FR" sz="1200" dirty="0" smtClean="0"/>
              <a:t> </a:t>
            </a:r>
            <a:r>
              <a:rPr lang="fr-FR" sz="1200" dirty="0" err="1" smtClean="0"/>
              <a:t>bearing</a:t>
            </a:r>
            <a:r>
              <a:rPr lang="fr-FR" sz="1200" dirty="0" smtClean="0"/>
              <a:t>)</a:t>
            </a:r>
            <a:endParaRPr lang="en-US" sz="1200"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33"/>
          <a:stretch/>
        </p:blipFill>
        <p:spPr bwMode="auto">
          <a:xfrm rot="10800000">
            <a:off x="5891812" y="22136"/>
            <a:ext cx="4782759" cy="6813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4"/>
          <p:cNvSpPr txBox="1"/>
          <p:nvPr/>
        </p:nvSpPr>
        <p:spPr>
          <a:xfrm>
            <a:off x="8049639" y="525"/>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needle</a:t>
            </a:r>
            <a:r>
              <a:rPr lang="fr-FR" sz="1200" dirty="0" smtClean="0"/>
              <a:t> </a:t>
            </a:r>
            <a:r>
              <a:rPr lang="fr-FR" sz="1200" dirty="0" err="1" smtClean="0"/>
              <a:t>bearing</a:t>
            </a:r>
            <a:r>
              <a:rPr lang="fr-FR" sz="1200" dirty="0" smtClean="0"/>
              <a:t>)</a:t>
            </a:r>
            <a:endParaRPr lang="en-US" sz="1200" dirty="0"/>
          </a:p>
        </p:txBody>
      </p:sp>
      <p:sp>
        <p:nvSpPr>
          <p:cNvPr id="3" name="Date Placeholder 2"/>
          <p:cNvSpPr>
            <a:spLocks noGrp="1"/>
          </p:cNvSpPr>
          <p:nvPr>
            <p:ph type="dt" sz="half" idx="10"/>
          </p:nvPr>
        </p:nvSpPr>
        <p:spPr/>
        <p:txBody>
          <a:bodyPr/>
          <a:lstStyle/>
          <a:p>
            <a:fld id="{83C9AA0B-8294-4679-9E43-E03477A350A3}"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043992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0B57C3-84FA-4272-A19F-178388A8D0D6}" type="slidenum">
              <a:rPr lang="en-US" smtClean="0"/>
              <a:pPr/>
              <a:t>62</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17" y="32539"/>
            <a:ext cx="4618938" cy="682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69946" y="31015"/>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thrust</a:t>
            </a:r>
            <a:r>
              <a:rPr lang="fr-FR" sz="1200" dirty="0" smtClean="0"/>
              <a:t> </a:t>
            </a:r>
            <a:r>
              <a:rPr lang="fr-FR" sz="1200" dirty="0" err="1" smtClean="0"/>
              <a:t>bearing</a:t>
            </a:r>
            <a:r>
              <a:rPr lang="fr-FR" sz="1200" dirty="0" smtClean="0"/>
              <a:t>)</a:t>
            </a:r>
            <a:endParaRPr lang="en-US" sz="12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11936" y="32538"/>
            <a:ext cx="4650649" cy="68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0ECACEE7-3A73-4E2E-9770-8F0D35492E12}"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075659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11936" y="32538"/>
            <a:ext cx="4650649" cy="68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6572249" y="2269665"/>
            <a:ext cx="5350461" cy="2031325"/>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roulements sur les dessins des pages 1, 8, 13, 15 de votre « Recueil A3 ». </a:t>
            </a:r>
          </a:p>
          <a:p>
            <a:pPr algn="ctr"/>
            <a:r>
              <a:rPr lang="fr-FR" dirty="0">
                <a:solidFill>
                  <a:srgbClr val="FF0000"/>
                </a:solidFill>
              </a:rPr>
              <a:t>Comment </a:t>
            </a:r>
            <a:r>
              <a:rPr lang="fr-FR" dirty="0" smtClean="0">
                <a:solidFill>
                  <a:srgbClr val="FF0000"/>
                </a:solidFill>
              </a:rPr>
              <a:t> les mouvements axiaux des </a:t>
            </a:r>
            <a:r>
              <a:rPr lang="fr-FR" dirty="0">
                <a:solidFill>
                  <a:srgbClr val="FF0000"/>
                </a:solidFill>
              </a:rPr>
              <a:t>roulements </a:t>
            </a:r>
            <a:r>
              <a:rPr lang="fr-FR" dirty="0" smtClean="0">
                <a:solidFill>
                  <a:srgbClr val="FF0000"/>
                </a:solidFill>
              </a:rPr>
              <a:t>sont-ils fixés par rapport à l’arbre 1, sur le dessin p.15 ?</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2" name="Slide Number Placeholder 1"/>
          <p:cNvSpPr>
            <a:spLocks noGrp="1"/>
          </p:cNvSpPr>
          <p:nvPr>
            <p:ph type="sldNum" sz="quarter" idx="12"/>
          </p:nvPr>
        </p:nvSpPr>
        <p:spPr/>
        <p:txBody>
          <a:bodyPr/>
          <a:lstStyle/>
          <a:p>
            <a:fld id="{230B57C3-84FA-4272-A19F-178388A8D0D6}" type="slidenum">
              <a:rPr lang="en-US" smtClean="0"/>
              <a:pPr/>
              <a:t>63</a:t>
            </a:fld>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7" y="32539"/>
            <a:ext cx="4618938" cy="682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69946" y="31015"/>
            <a:ext cx="1631092" cy="276999"/>
          </a:xfrm>
          <a:prstGeom prst="rect">
            <a:avLst/>
          </a:prstGeom>
          <a:noFill/>
        </p:spPr>
        <p:txBody>
          <a:bodyPr wrap="square" rtlCol="0">
            <a:spAutoFit/>
          </a:bodyPr>
          <a:lstStyle/>
          <a:p>
            <a:r>
              <a:rPr lang="fr-FR" sz="1200" dirty="0" smtClean="0"/>
              <a:t>(</a:t>
            </a:r>
            <a:r>
              <a:rPr lang="fr-FR" sz="1200" dirty="0" err="1" smtClean="0"/>
              <a:t>ang</a:t>
            </a:r>
            <a:r>
              <a:rPr lang="fr-FR" sz="1200" dirty="0" smtClean="0"/>
              <a:t> : </a:t>
            </a:r>
            <a:r>
              <a:rPr lang="fr-FR" sz="1200" dirty="0" err="1" smtClean="0"/>
              <a:t>thrust</a:t>
            </a:r>
            <a:r>
              <a:rPr lang="fr-FR" sz="1200" dirty="0" smtClean="0"/>
              <a:t> </a:t>
            </a:r>
            <a:r>
              <a:rPr lang="fr-FR" sz="1200" dirty="0" err="1" smtClean="0"/>
              <a:t>bearing</a:t>
            </a:r>
            <a:r>
              <a:rPr lang="fr-FR" sz="1200" dirty="0" smtClean="0"/>
              <a:t>)</a:t>
            </a:r>
            <a:endParaRPr lang="en-US" sz="1200" dirty="0"/>
          </a:p>
        </p:txBody>
      </p:sp>
      <p:sp>
        <p:nvSpPr>
          <p:cNvPr id="3" name="Date Placeholder 2"/>
          <p:cNvSpPr>
            <a:spLocks noGrp="1"/>
          </p:cNvSpPr>
          <p:nvPr>
            <p:ph type="dt" sz="half" idx="10"/>
          </p:nvPr>
        </p:nvSpPr>
        <p:spPr/>
        <p:txBody>
          <a:bodyPr/>
          <a:lstStyle/>
          <a:p>
            <a:fld id="{6A1F7F5A-DA2A-44A2-9DD3-818A34DD4E2B}"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655342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134" y="1394460"/>
            <a:ext cx="53244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62264" y="143282"/>
            <a:ext cx="10928373" cy="6563269"/>
          </a:xfrm>
          <a:prstGeom prst="rect">
            <a:avLst/>
          </a:prstGeom>
          <a:solidFill>
            <a:srgbClr val="E7E6E6">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6"/>
          <p:cNvSpPr txBox="1"/>
          <p:nvPr/>
        </p:nvSpPr>
        <p:spPr>
          <a:xfrm>
            <a:off x="6466704" y="517921"/>
            <a:ext cx="5387546" cy="3693319"/>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NOTE</a:t>
            </a:r>
          </a:p>
          <a:p>
            <a:pPr algn="ctr"/>
            <a:r>
              <a:rPr lang="fr-FR" dirty="0" smtClean="0">
                <a:solidFill>
                  <a:srgbClr val="FF0000"/>
                </a:solidFill>
              </a:rPr>
              <a:t>Le but de cette page et la prochaine (Fixations de Roulements) n’est pas de savoir tous les détails mais</a:t>
            </a:r>
            <a:endParaRPr lang="fr-FR" dirty="0">
              <a:solidFill>
                <a:srgbClr val="FF0000"/>
              </a:solidFill>
            </a:endParaRPr>
          </a:p>
          <a:p>
            <a:pPr algn="ctr"/>
            <a:r>
              <a:rPr lang="fr-FR" dirty="0">
                <a:solidFill>
                  <a:srgbClr val="FF0000"/>
                </a:solidFill>
              </a:rPr>
              <a:t>d</a:t>
            </a:r>
            <a:r>
              <a:rPr lang="fr-FR" dirty="0" smtClean="0">
                <a:solidFill>
                  <a:srgbClr val="FF0000"/>
                </a:solidFill>
              </a:rPr>
              <a:t>e comprendre les dessins industriels d’un ensemble de deux roulements. Vous devrez savoir :</a:t>
            </a:r>
          </a:p>
          <a:p>
            <a:pPr marL="342900" indent="-342900" algn="ctr">
              <a:buAutoNum type="alphaLcParenBoth"/>
            </a:pPr>
            <a:r>
              <a:rPr lang="fr-FR" dirty="0" smtClean="0">
                <a:solidFill>
                  <a:srgbClr val="FF0000"/>
                </a:solidFill>
              </a:rPr>
              <a:t>un arbre doit toujours avoir (au moins) deux roulements (ou, si non des coussinets)</a:t>
            </a:r>
            <a:endParaRPr lang="fr-FR" dirty="0">
              <a:solidFill>
                <a:srgbClr val="FF0000"/>
              </a:solidFill>
            </a:endParaRPr>
          </a:p>
          <a:p>
            <a:pPr marL="342900" indent="-342900" algn="ctr">
              <a:buAutoNum type="alphaLcParenBoth"/>
            </a:pPr>
            <a:r>
              <a:rPr lang="fr-FR" dirty="0" smtClean="0">
                <a:solidFill>
                  <a:srgbClr val="FF0000"/>
                </a:solidFill>
              </a:rPr>
              <a:t>le vocabulaire d’éléments de fixations utilisées : entretoise, </a:t>
            </a:r>
            <a:r>
              <a:rPr lang="fr-FR" dirty="0" err="1" smtClean="0">
                <a:solidFill>
                  <a:srgbClr val="FF0000"/>
                </a:solidFill>
              </a:rPr>
              <a:t>circlip</a:t>
            </a:r>
            <a:endParaRPr lang="fr-FR" dirty="0">
              <a:solidFill>
                <a:srgbClr val="FF0000"/>
              </a:solidFill>
            </a:endParaRPr>
          </a:p>
          <a:p>
            <a:pPr marL="342900" indent="-342900" algn="ctr">
              <a:buAutoNum type="alphaLcParenBoth"/>
            </a:pPr>
            <a:r>
              <a:rPr lang="fr-FR" dirty="0">
                <a:solidFill>
                  <a:srgbClr val="FF0000"/>
                </a:solidFill>
              </a:rPr>
              <a:t>l</a:t>
            </a:r>
            <a:r>
              <a:rPr lang="fr-FR" dirty="0" smtClean="0">
                <a:solidFill>
                  <a:srgbClr val="FF0000"/>
                </a:solidFill>
              </a:rPr>
              <a:t>es roulements doivent être lubrifiés : on trouve donc très souvent proche des roulements, </a:t>
            </a:r>
            <a:r>
              <a:rPr lang="fr-FR" dirty="0">
                <a:solidFill>
                  <a:srgbClr val="FF0000"/>
                </a:solidFill>
              </a:rPr>
              <a:t>d</a:t>
            </a:r>
            <a:r>
              <a:rPr lang="fr-FR" dirty="0" smtClean="0">
                <a:solidFill>
                  <a:srgbClr val="FF0000"/>
                </a:solidFill>
              </a:rPr>
              <a:t>es pièces d’étanchéité</a:t>
            </a:r>
          </a:p>
          <a:p>
            <a:pPr marL="342900" indent="-342900" algn="ctr">
              <a:buAutoNum type="alphaLcParenBoth"/>
            </a:pPr>
            <a:r>
              <a:rPr lang="fr-FR" dirty="0">
                <a:solidFill>
                  <a:srgbClr val="FF0000"/>
                </a:solidFill>
              </a:rPr>
              <a:t>c</a:t>
            </a:r>
            <a:r>
              <a:rPr lang="fr-FR" dirty="0" smtClean="0">
                <a:solidFill>
                  <a:srgbClr val="FF0000"/>
                </a:solidFill>
              </a:rPr>
              <a:t>aractériser un montage (général, en X, en O)  </a:t>
            </a:r>
          </a:p>
        </p:txBody>
      </p:sp>
      <p:sp>
        <p:nvSpPr>
          <p:cNvPr id="3" name="Slide Number Placeholder 2"/>
          <p:cNvSpPr>
            <a:spLocks noGrp="1"/>
          </p:cNvSpPr>
          <p:nvPr>
            <p:ph type="sldNum" sz="quarter" idx="12"/>
          </p:nvPr>
        </p:nvSpPr>
        <p:spPr/>
        <p:txBody>
          <a:bodyPr/>
          <a:lstStyle/>
          <a:p>
            <a:fld id="{230B57C3-84FA-4272-A19F-178388A8D0D6}" type="slidenum">
              <a:rPr lang="en-US" smtClean="0"/>
              <a:pPr/>
              <a:t>64</a:t>
            </a:fld>
            <a:endParaRPr lang="en-US"/>
          </a:p>
        </p:txBody>
      </p:sp>
      <p:sp>
        <p:nvSpPr>
          <p:cNvPr id="4" name="Date Placeholder 3"/>
          <p:cNvSpPr>
            <a:spLocks noGrp="1"/>
          </p:cNvSpPr>
          <p:nvPr>
            <p:ph type="dt" sz="half" idx="10"/>
          </p:nvPr>
        </p:nvSpPr>
        <p:spPr/>
        <p:txBody>
          <a:bodyPr/>
          <a:lstStyle/>
          <a:p>
            <a:fld id="{E9B47743-93F2-4370-8C3C-7E4E4C3CD676}"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18973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1111432"/>
            <a:ext cx="5858110" cy="53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65</a:t>
            </a:fld>
            <a:endParaRPr lang="en-US"/>
          </a:p>
        </p:txBody>
      </p:sp>
      <p:sp>
        <p:nvSpPr>
          <p:cNvPr id="4" name="Date Placeholder 3"/>
          <p:cNvSpPr>
            <a:spLocks noGrp="1"/>
          </p:cNvSpPr>
          <p:nvPr>
            <p:ph type="dt" sz="half" idx="10"/>
          </p:nvPr>
        </p:nvSpPr>
        <p:spPr/>
        <p:txBody>
          <a:bodyPr/>
          <a:lstStyle/>
          <a:p>
            <a:fld id="{D4536B9B-1171-41A4-8266-FC4C82786BB3}"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671944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1111432"/>
            <a:ext cx="5858110" cy="53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66</a:t>
            </a:fld>
            <a:endParaRPr lang="en-US"/>
          </a:p>
        </p:txBody>
      </p:sp>
      <p:sp>
        <p:nvSpPr>
          <p:cNvPr id="4" name="Rectangle 3"/>
          <p:cNvSpPr/>
          <p:nvPr/>
        </p:nvSpPr>
        <p:spPr>
          <a:xfrm>
            <a:off x="10247870" y="3772929"/>
            <a:ext cx="642552" cy="3295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50973" y="2183027"/>
            <a:ext cx="506627" cy="181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4A76909-8776-46F3-9F9F-048B90671EF5}"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252776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1111432"/>
            <a:ext cx="5858110" cy="53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67</a:t>
            </a:fld>
            <a:endParaRPr lang="en-US"/>
          </a:p>
        </p:txBody>
      </p:sp>
      <p:sp>
        <p:nvSpPr>
          <p:cNvPr id="4" name="Oval 3"/>
          <p:cNvSpPr/>
          <p:nvPr/>
        </p:nvSpPr>
        <p:spPr>
          <a:xfrm>
            <a:off x="2463114" y="3237470"/>
            <a:ext cx="214184"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63113" y="353815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46908" y="3179804"/>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54893" y="3604053"/>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60607" y="3558745"/>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344131" y="426308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854" y="4602024"/>
            <a:ext cx="2119348" cy="1754326"/>
          </a:xfrm>
          <a:prstGeom prst="rect">
            <a:avLst/>
          </a:prstGeom>
          <a:noFill/>
          <a:ln>
            <a:solidFill>
              <a:srgbClr val="FF0000"/>
            </a:solidFill>
          </a:ln>
        </p:spPr>
        <p:txBody>
          <a:bodyPr wrap="square" rtlCol="0">
            <a:spAutoFit/>
          </a:bodyPr>
          <a:lstStyle/>
          <a:p>
            <a:r>
              <a:rPr lang="fr-FR" dirty="0">
                <a:solidFill>
                  <a:srgbClr val="FF0000"/>
                </a:solidFill>
              </a:rPr>
              <a:t>Les roulements sont lubrifiés! On trouve donc toujours à côté des pièces assurant l’étanchéité du mécanisme!! </a:t>
            </a:r>
            <a:endParaRPr lang="en-US" dirty="0">
              <a:solidFill>
                <a:srgbClr val="FF0000"/>
              </a:solidFill>
            </a:endParaRPr>
          </a:p>
        </p:txBody>
      </p:sp>
      <p:sp>
        <p:nvSpPr>
          <p:cNvPr id="13" name="Oval 12"/>
          <p:cNvSpPr/>
          <p:nvPr/>
        </p:nvSpPr>
        <p:spPr>
          <a:xfrm>
            <a:off x="2493934" y="4790776"/>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85695" y="519855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29144" y="4786657"/>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20905" y="5194432"/>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247870" y="3772929"/>
            <a:ext cx="642552" cy="3295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50973" y="2183027"/>
            <a:ext cx="506627" cy="181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16"/>
          <p:cNvSpPr>
            <a:spLocks noGrp="1"/>
          </p:cNvSpPr>
          <p:nvPr>
            <p:ph type="dt" sz="half" idx="10"/>
          </p:nvPr>
        </p:nvSpPr>
        <p:spPr/>
        <p:txBody>
          <a:bodyPr/>
          <a:lstStyle/>
          <a:p>
            <a:fld id="{EBFD0B24-CD10-4CA9-A10B-1F76FCE6D951}" type="datetime7">
              <a:rPr lang="en-US" smtClean="0"/>
              <a:pPr/>
              <a:t>Nov-18</a:t>
            </a:fld>
            <a:endParaRPr lang="en-US"/>
          </a:p>
        </p:txBody>
      </p:sp>
      <p:sp>
        <p:nvSpPr>
          <p:cNvPr id="20" name="Footer Placeholder 19"/>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341972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1111432"/>
            <a:ext cx="5858110" cy="53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68</a:t>
            </a:fld>
            <a:endParaRPr lang="en-US"/>
          </a:p>
        </p:txBody>
      </p:sp>
      <p:sp>
        <p:nvSpPr>
          <p:cNvPr id="4" name="Oval 3"/>
          <p:cNvSpPr/>
          <p:nvPr/>
        </p:nvSpPr>
        <p:spPr>
          <a:xfrm>
            <a:off x="2463114" y="3237470"/>
            <a:ext cx="214184"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63113" y="353815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46908" y="3179804"/>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54893" y="3604053"/>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60607" y="3558745"/>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344131" y="426308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854" y="4602024"/>
            <a:ext cx="2119348" cy="1754326"/>
          </a:xfrm>
          <a:prstGeom prst="rect">
            <a:avLst/>
          </a:prstGeom>
          <a:noFill/>
          <a:ln>
            <a:solidFill>
              <a:srgbClr val="FF0000"/>
            </a:solidFill>
          </a:ln>
        </p:spPr>
        <p:txBody>
          <a:bodyPr wrap="square" rtlCol="0">
            <a:spAutoFit/>
          </a:bodyPr>
          <a:lstStyle/>
          <a:p>
            <a:r>
              <a:rPr lang="fr-FR" dirty="0">
                <a:solidFill>
                  <a:srgbClr val="FF0000"/>
                </a:solidFill>
              </a:rPr>
              <a:t>Les roulements sont lubrifiés! On trouve donc toujours à côté des pièces assurant l’étanchéité du mécanisme!! </a:t>
            </a:r>
            <a:endParaRPr lang="en-US" dirty="0">
              <a:solidFill>
                <a:srgbClr val="FF0000"/>
              </a:solidFill>
            </a:endParaRPr>
          </a:p>
        </p:txBody>
      </p:sp>
      <p:sp>
        <p:nvSpPr>
          <p:cNvPr id="13" name="Oval 12"/>
          <p:cNvSpPr/>
          <p:nvPr/>
        </p:nvSpPr>
        <p:spPr>
          <a:xfrm>
            <a:off x="2493934" y="4790776"/>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85695" y="5198551"/>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29144" y="4786657"/>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20905" y="5194432"/>
            <a:ext cx="214183" cy="1977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247870" y="3772929"/>
            <a:ext cx="642552" cy="3295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150973" y="2183027"/>
            <a:ext cx="506627" cy="181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472854" y="1121529"/>
            <a:ext cx="3933542" cy="5632311"/>
          </a:xfrm>
          <a:prstGeom prst="rect">
            <a:avLst/>
          </a:prstGeom>
          <a:solidFill>
            <a:schemeClr val="bg1"/>
          </a:solidFill>
          <a:ln>
            <a:solidFill>
              <a:srgbClr val="FF0000"/>
            </a:solidFill>
          </a:ln>
        </p:spPr>
        <p:txBody>
          <a:bodyPr wrap="square" rtlCol="0">
            <a:spAutoFit/>
          </a:bodyPr>
          <a:lstStyle/>
          <a:p>
            <a:r>
              <a:rPr lang="fr-FR" dirty="0" smtClean="0"/>
              <a:t>Tous ces pièces d’étanchéité sont de joints en feutre (tissu, </a:t>
            </a:r>
            <a:r>
              <a:rPr lang="fr-FR" dirty="0" err="1" smtClean="0"/>
              <a:t>ang</a:t>
            </a:r>
            <a:r>
              <a:rPr lang="fr-FR" dirty="0" smtClean="0"/>
              <a:t> : </a:t>
            </a:r>
            <a:r>
              <a:rPr lang="fr-FR" dirty="0" err="1" smtClean="0"/>
              <a:t>felt</a:t>
            </a:r>
            <a:r>
              <a:rPr lang="fr-FR" dirty="0"/>
              <a:t> </a:t>
            </a:r>
            <a:r>
              <a:rPr lang="fr-FR" dirty="0" smtClean="0"/>
              <a:t>- </a:t>
            </a:r>
            <a:r>
              <a:rPr lang="fr-FR" dirty="0" err="1" smtClean="0"/>
              <a:t>fabric</a:t>
            </a:r>
            <a:r>
              <a:rPr lang="fr-FR" dirty="0" smtClean="0"/>
              <a:t>).</a:t>
            </a:r>
          </a:p>
          <a:p>
            <a:r>
              <a:rPr lang="fr-FR" dirty="0" smtClean="0"/>
              <a:t>Il existe plusieurs variations de joints en feutre :</a:t>
            </a:r>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r>
              <a:rPr lang="fr-FR" b="1" dirty="0" smtClean="0"/>
              <a:t>Il ne faut pas avoir l’impression que tous les joints d’étanchéité des roulements sont fabriqués en feutre.</a:t>
            </a:r>
          </a:p>
          <a:p>
            <a:r>
              <a:rPr lang="fr-FR" dirty="0" smtClean="0"/>
              <a:t> </a:t>
            </a:r>
          </a:p>
          <a:p>
            <a:r>
              <a:rPr lang="fr-FR" dirty="0" smtClean="0"/>
              <a:t>La dernière partie de cette présentation est dédiée aux pièces d’étanchéité.</a:t>
            </a:r>
          </a:p>
          <a:p>
            <a:r>
              <a:rPr lang="fr-FR" dirty="0" smtClean="0"/>
              <a:t>Dans cette partie nous allons décrire d’autres pièces d’étanchéité.</a:t>
            </a:r>
            <a:endParaRPr lang="fr-FR" dirty="0"/>
          </a:p>
          <a:p>
            <a:r>
              <a:rPr lang="fr-FR" dirty="0" smtClean="0"/>
              <a:t>  </a:t>
            </a:r>
            <a:endParaRPr lang="en-US" dirty="0"/>
          </a:p>
        </p:txBody>
      </p:sp>
      <p:pic>
        <p:nvPicPr>
          <p:cNvPr id="7170" name="Picture 2"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18196" b="21805"/>
          <a:stretch/>
        </p:blipFill>
        <p:spPr bwMode="auto">
          <a:xfrm>
            <a:off x="6386204" y="2561967"/>
            <a:ext cx="1826086" cy="109563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8136" y="2447092"/>
            <a:ext cx="1495553" cy="1388277"/>
          </a:xfrm>
          <a:prstGeom prst="rect">
            <a:avLst/>
          </a:prstGeom>
          <a:noFill/>
          <a:extLst>
            <a:ext uri="{909E8E84-426E-40DD-AFC4-6F175D3DCCD1}">
              <a14:hiddenFill xmlns:a14="http://schemas.microsoft.com/office/drawing/2010/main">
                <a:solidFill>
                  <a:srgbClr val="FFFFFF"/>
                </a:solidFill>
              </a14:hiddenFill>
            </a:ext>
          </a:extLst>
        </p:spPr>
      </p:pic>
      <p:sp>
        <p:nvSpPr>
          <p:cNvPr id="20" name="Date Placeholder 19"/>
          <p:cNvSpPr>
            <a:spLocks noGrp="1"/>
          </p:cNvSpPr>
          <p:nvPr>
            <p:ph type="dt" sz="half" idx="10"/>
          </p:nvPr>
        </p:nvSpPr>
        <p:spPr/>
        <p:txBody>
          <a:bodyPr/>
          <a:lstStyle/>
          <a:p>
            <a:fld id="{A3CDDC40-4461-4E7D-A25F-496BAB53EFC6}" type="datetime7">
              <a:rPr lang="en-US" smtClean="0"/>
              <a:pPr/>
              <a:t>Nov-18</a:t>
            </a:fld>
            <a:endParaRPr lang="en-US"/>
          </a:p>
        </p:txBody>
      </p:sp>
      <p:sp>
        <p:nvSpPr>
          <p:cNvPr id="21" name="Footer Placeholder 20"/>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821325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501" y="1212857"/>
            <a:ext cx="4547722" cy="541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1111432"/>
            <a:ext cx="5858110" cy="536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69</a:t>
            </a:fld>
            <a:endParaRPr lang="en-US"/>
          </a:p>
        </p:txBody>
      </p:sp>
      <p:sp>
        <p:nvSpPr>
          <p:cNvPr id="8" name="TextBox 7"/>
          <p:cNvSpPr txBox="1"/>
          <p:nvPr/>
        </p:nvSpPr>
        <p:spPr>
          <a:xfrm>
            <a:off x="100093" y="4602024"/>
            <a:ext cx="2119348" cy="1754326"/>
          </a:xfrm>
          <a:prstGeom prst="rect">
            <a:avLst/>
          </a:prstGeom>
          <a:noFill/>
          <a:ln>
            <a:solidFill>
              <a:srgbClr val="FF0000"/>
            </a:solidFill>
          </a:ln>
        </p:spPr>
        <p:txBody>
          <a:bodyPr wrap="square" rtlCol="0">
            <a:spAutoFit/>
          </a:bodyPr>
          <a:lstStyle/>
          <a:p>
            <a:r>
              <a:rPr lang="fr-FR" dirty="0">
                <a:solidFill>
                  <a:srgbClr val="FF0000"/>
                </a:solidFill>
              </a:rPr>
              <a:t>Les roulements sont lubrifiés! On trouve donc toujours à côté des pièces assurant l’étanchéité du mécanisme!! </a:t>
            </a:r>
            <a:endParaRPr lang="en-US" dirty="0">
              <a:solidFill>
                <a:srgbClr val="FF0000"/>
              </a:solidFill>
            </a:endParaRPr>
          </a:p>
        </p:txBody>
      </p:sp>
      <p:sp>
        <p:nvSpPr>
          <p:cNvPr id="4" name="Date Placeholder 3"/>
          <p:cNvSpPr>
            <a:spLocks noGrp="1"/>
          </p:cNvSpPr>
          <p:nvPr>
            <p:ph type="dt" sz="half" idx="10"/>
          </p:nvPr>
        </p:nvSpPr>
        <p:spPr/>
        <p:txBody>
          <a:bodyPr/>
          <a:lstStyle/>
          <a:p>
            <a:fld id="{423484DA-136C-4E8B-9A4B-9395968A93C1}"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65288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Fixation VS Guidage</a:t>
            </a:r>
            <a:endParaRPr lang="fr-FR" dirty="0"/>
          </a:p>
        </p:txBody>
      </p:sp>
      <p:sp>
        <p:nvSpPr>
          <p:cNvPr id="3" name="Espace réservé du contenu 2"/>
          <p:cNvSpPr>
            <a:spLocks noGrp="1"/>
          </p:cNvSpPr>
          <p:nvPr>
            <p:ph idx="1"/>
          </p:nvPr>
        </p:nvSpPr>
        <p:spPr>
          <a:xfrm>
            <a:off x="838200" y="1825624"/>
            <a:ext cx="10338707" cy="4797597"/>
          </a:xfrm>
        </p:spPr>
        <p:txBody>
          <a:bodyPr>
            <a:normAutofit fontScale="85000" lnSpcReduction="20000"/>
          </a:bodyPr>
          <a:lstStyle/>
          <a:p>
            <a:pPr marL="0" indent="0">
              <a:lnSpc>
                <a:spcPct val="120000"/>
              </a:lnSpc>
              <a:buNone/>
            </a:pPr>
            <a:r>
              <a:rPr lang="fr-FR" dirty="0"/>
              <a:t>Quand on parle de fixations, nous décrivons les pièces intermédiaires qui rendront solidaire à un mouvement deux autres pièces. Donc les pièces de fixation transmettent les efforts/couples </a:t>
            </a:r>
            <a:r>
              <a:rPr lang="fr-FR" dirty="0" smtClean="0"/>
              <a:t>d’une pièce </a:t>
            </a:r>
            <a:r>
              <a:rPr lang="fr-FR" dirty="0"/>
              <a:t>sur une autre pièce et l’ensemble se déplace comme un corps rigide.</a:t>
            </a:r>
          </a:p>
          <a:p>
            <a:pPr marL="0" indent="0">
              <a:lnSpc>
                <a:spcPct val="120000"/>
              </a:lnSpc>
              <a:buNone/>
            </a:pPr>
            <a:endParaRPr lang="fr-FR" sz="1900" dirty="0" smtClean="0"/>
          </a:p>
          <a:p>
            <a:pPr marL="0" indent="0">
              <a:lnSpc>
                <a:spcPct val="120000"/>
              </a:lnSpc>
              <a:buNone/>
            </a:pPr>
            <a:r>
              <a:rPr lang="fr-FR" dirty="0"/>
              <a:t>Quand on parle de guidage, nous décrivons les pièces intermédiaires entre une pièce mobile et une autre pièce immobile d’un mécanisme. Ces pièces de guidage doivent être conçues pour </a:t>
            </a:r>
            <a:r>
              <a:rPr lang="fr-FR" i="1" dirty="0"/>
              <a:t>minimiser</a:t>
            </a:r>
            <a:r>
              <a:rPr lang="fr-FR" dirty="0"/>
              <a:t> la transmission d’efforts/couples et rendre le mouvement de la pièce mobile indépendant de la pièce immobile.</a:t>
            </a:r>
          </a:p>
          <a:p>
            <a:pPr marL="0" indent="0">
              <a:lnSpc>
                <a:spcPct val="120000"/>
              </a:lnSpc>
              <a:buNone/>
            </a:pPr>
            <a:endParaRPr lang="fr-FR" sz="1600" dirty="0"/>
          </a:p>
          <a:p>
            <a:pPr marL="0" indent="0">
              <a:lnSpc>
                <a:spcPct val="120000"/>
              </a:lnSpc>
              <a:buNone/>
            </a:pPr>
            <a:r>
              <a:rPr lang="fr-FR" dirty="0"/>
              <a:t>Le but ici est d’avoir un </a:t>
            </a:r>
            <a:r>
              <a:rPr lang="fr-FR" b="1" dirty="0"/>
              <a:t>minimum de pertes et de rendre le mouvement de la pièce mobile indépendant de la pièce immobile.</a:t>
            </a:r>
            <a:r>
              <a:rPr lang="fr-FR" b="1" dirty="0">
                <a:solidFill>
                  <a:schemeClr val="bg1"/>
                </a:solidFill>
              </a:rPr>
              <a:t>.  </a:t>
            </a:r>
          </a:p>
        </p:txBody>
      </p:sp>
      <p:sp>
        <p:nvSpPr>
          <p:cNvPr id="4" name="Slide Number Placeholder 3"/>
          <p:cNvSpPr>
            <a:spLocks noGrp="1"/>
          </p:cNvSpPr>
          <p:nvPr>
            <p:ph type="sldNum" sz="quarter" idx="12"/>
          </p:nvPr>
        </p:nvSpPr>
        <p:spPr/>
        <p:txBody>
          <a:bodyPr/>
          <a:lstStyle/>
          <a:p>
            <a:fld id="{230B57C3-84FA-4272-A19F-178388A8D0D6}" type="slidenum">
              <a:rPr lang="en-US" smtClean="0"/>
              <a:pPr/>
              <a:t>7</a:t>
            </a:fld>
            <a:endParaRPr lang="en-US"/>
          </a:p>
        </p:txBody>
      </p:sp>
      <p:sp>
        <p:nvSpPr>
          <p:cNvPr id="6" name="ZoneTexte 4"/>
          <p:cNvSpPr txBox="1"/>
          <p:nvPr/>
        </p:nvSpPr>
        <p:spPr>
          <a:xfrm>
            <a:off x="1397856" y="3835338"/>
            <a:ext cx="9672598" cy="1938992"/>
          </a:xfrm>
          <a:prstGeom prst="rect">
            <a:avLst/>
          </a:prstGeom>
          <a:solidFill>
            <a:schemeClr val="bg1"/>
          </a:solidFill>
          <a:ln>
            <a:solidFill>
              <a:srgbClr val="FF0000"/>
            </a:solidFill>
          </a:ln>
        </p:spPr>
        <p:txBody>
          <a:bodyPr wrap="square" rtlCol="0">
            <a:spAutoFit/>
          </a:bodyPr>
          <a:lstStyle/>
          <a:p>
            <a:r>
              <a:rPr lang="fr-FR" sz="2400" dirty="0">
                <a:solidFill>
                  <a:srgbClr val="FF0000"/>
                </a:solidFill>
              </a:rPr>
              <a:t>Quand on parle de pertes on parle des pertes de frottement !!!</a:t>
            </a:r>
          </a:p>
          <a:p>
            <a:r>
              <a:rPr lang="fr-FR" sz="2400" dirty="0">
                <a:solidFill>
                  <a:srgbClr val="FF0000"/>
                </a:solidFill>
              </a:rPr>
              <a:t>Deux pièces en métal ne sont (presque) jamais en frottement direct (même si en dessin on les représente en contact). </a:t>
            </a:r>
            <a:r>
              <a:rPr lang="fr-FR" sz="2400" b="1" dirty="0">
                <a:solidFill>
                  <a:srgbClr val="FF0000"/>
                </a:solidFill>
              </a:rPr>
              <a:t>Toutes les pièces qui sont en mouvement relatif de l’une à l’autre doivent toujours être lubrifiées. </a:t>
            </a:r>
            <a:br>
              <a:rPr lang="fr-FR" sz="2400" b="1" dirty="0">
                <a:solidFill>
                  <a:srgbClr val="FF0000"/>
                </a:solidFill>
              </a:rPr>
            </a:br>
            <a:r>
              <a:rPr lang="fr-FR" sz="2400" b="1" dirty="0">
                <a:solidFill>
                  <a:srgbClr val="FF0000"/>
                </a:solidFill>
              </a:rPr>
              <a:t>Cette observation explique le besoin des pièces d’étanchéité. </a:t>
            </a:r>
          </a:p>
        </p:txBody>
      </p:sp>
      <p:sp>
        <p:nvSpPr>
          <p:cNvPr id="7" name="ZoneTexte 6"/>
          <p:cNvSpPr txBox="1"/>
          <p:nvPr/>
        </p:nvSpPr>
        <p:spPr>
          <a:xfrm>
            <a:off x="6458465" y="639191"/>
            <a:ext cx="514905" cy="381740"/>
          </a:xfrm>
          <a:prstGeom prst="rect">
            <a:avLst/>
          </a:prstGeom>
          <a:noFill/>
        </p:spPr>
        <p:txBody>
          <a:bodyPr wrap="square" rtlCol="0">
            <a:spAutoFit/>
          </a:bodyPr>
          <a:lstStyle/>
          <a:p>
            <a:r>
              <a:rPr lang="fr-FR" b="1" dirty="0" smtClean="0"/>
              <a:t>*</a:t>
            </a:r>
            <a:endParaRPr lang="fr-FR" b="1" dirty="0"/>
          </a:p>
        </p:txBody>
      </p:sp>
      <p:sp>
        <p:nvSpPr>
          <p:cNvPr id="8" name="ZoneTexte 7"/>
          <p:cNvSpPr txBox="1"/>
          <p:nvPr/>
        </p:nvSpPr>
        <p:spPr>
          <a:xfrm>
            <a:off x="6095960" y="4182861"/>
            <a:ext cx="514905" cy="381740"/>
          </a:xfrm>
          <a:prstGeom prst="rect">
            <a:avLst/>
          </a:prstGeom>
          <a:noFill/>
        </p:spPr>
        <p:txBody>
          <a:bodyPr wrap="square" rtlCol="0">
            <a:spAutoFit/>
          </a:bodyPr>
          <a:lstStyle/>
          <a:p>
            <a:r>
              <a:rPr lang="fr-FR" b="1" dirty="0" smtClean="0"/>
              <a:t>*</a:t>
            </a:r>
            <a:endParaRPr lang="fr-FR" b="1" dirty="0"/>
          </a:p>
        </p:txBody>
      </p:sp>
      <p:sp>
        <p:nvSpPr>
          <p:cNvPr id="9" name="ZoneTexte 8"/>
          <p:cNvSpPr txBox="1"/>
          <p:nvPr/>
        </p:nvSpPr>
        <p:spPr>
          <a:xfrm>
            <a:off x="6715917" y="639191"/>
            <a:ext cx="3848510" cy="646331"/>
          </a:xfrm>
          <a:prstGeom prst="rect">
            <a:avLst/>
          </a:prstGeom>
          <a:noFill/>
        </p:spPr>
        <p:txBody>
          <a:bodyPr wrap="square" rtlCol="0">
            <a:spAutoFit/>
          </a:bodyPr>
          <a:lstStyle/>
          <a:p>
            <a:r>
              <a:rPr lang="fr-FR" dirty="0" smtClean="0"/>
              <a:t>Il existe de cas où on parle de mouvement  relatif « à sec »</a:t>
            </a:r>
            <a:endParaRPr lang="fr-FR" dirty="0"/>
          </a:p>
        </p:txBody>
      </p:sp>
      <p:sp>
        <p:nvSpPr>
          <p:cNvPr id="10" name="Date Placeholder 9"/>
          <p:cNvSpPr>
            <a:spLocks noGrp="1"/>
          </p:cNvSpPr>
          <p:nvPr>
            <p:ph type="dt" sz="half" idx="10"/>
          </p:nvPr>
        </p:nvSpPr>
        <p:spPr/>
        <p:txBody>
          <a:bodyPr/>
          <a:lstStyle/>
          <a:p>
            <a:fld id="{7D535EED-9A7D-44FB-99D0-C5E02D74015D}"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DI8</a:t>
            </a:r>
            <a:endParaRPr lang="en-US"/>
          </a:p>
        </p:txBody>
      </p:sp>
      <p:sp>
        <p:nvSpPr>
          <p:cNvPr id="12" name="Rectangle 11"/>
          <p:cNvSpPr/>
          <p:nvPr/>
        </p:nvSpPr>
        <p:spPr>
          <a:xfrm>
            <a:off x="3785948" y="5774330"/>
            <a:ext cx="2526075" cy="35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5517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678824" y="32951"/>
            <a:ext cx="4887924" cy="678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3" y="1231180"/>
            <a:ext cx="5985057" cy="435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70</a:t>
            </a:fld>
            <a:endParaRPr lang="en-US"/>
          </a:p>
        </p:txBody>
      </p:sp>
      <p:cxnSp>
        <p:nvCxnSpPr>
          <p:cNvPr id="6" name="Straight Arrow Connector 5"/>
          <p:cNvCxnSpPr/>
          <p:nvPr/>
        </p:nvCxnSpPr>
        <p:spPr>
          <a:xfrm flipH="1">
            <a:off x="1952368" y="1383957"/>
            <a:ext cx="263610"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15978" y="1383957"/>
            <a:ext cx="271849"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952368" y="1383957"/>
            <a:ext cx="263610"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15978" y="1383957"/>
            <a:ext cx="271849"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10497" y="1072290"/>
            <a:ext cx="1210962" cy="369332"/>
          </a:xfrm>
          <a:prstGeom prst="rect">
            <a:avLst/>
          </a:prstGeom>
          <a:noFill/>
        </p:spPr>
        <p:txBody>
          <a:bodyPr wrap="square" rtlCol="0">
            <a:spAutoFit/>
          </a:bodyPr>
          <a:lstStyle/>
          <a:p>
            <a:r>
              <a:rPr lang="fr-FR" dirty="0" smtClean="0"/>
              <a:t>Entretoise</a:t>
            </a:r>
            <a:endParaRPr lang="en-US" dirty="0"/>
          </a:p>
        </p:txBody>
      </p:sp>
      <p:sp>
        <p:nvSpPr>
          <p:cNvPr id="12" name="ZoneTexte 11"/>
          <p:cNvSpPr txBox="1"/>
          <p:nvPr/>
        </p:nvSpPr>
        <p:spPr>
          <a:xfrm>
            <a:off x="8652269" y="1310817"/>
            <a:ext cx="941033" cy="261610"/>
          </a:xfrm>
          <a:prstGeom prst="rect">
            <a:avLst/>
          </a:prstGeom>
          <a:noFill/>
        </p:spPr>
        <p:txBody>
          <a:bodyPr wrap="square" rtlCol="0">
            <a:spAutoFit/>
          </a:bodyPr>
          <a:lstStyle/>
          <a:p>
            <a:r>
              <a:rPr lang="fr-FR" sz="1100" dirty="0" smtClean="0"/>
              <a:t>engrenage</a:t>
            </a:r>
          </a:p>
        </p:txBody>
      </p:sp>
      <p:cxnSp>
        <p:nvCxnSpPr>
          <p:cNvPr id="13" name="Connecteur droit avec flèche 12"/>
          <p:cNvCxnSpPr/>
          <p:nvPr/>
        </p:nvCxnSpPr>
        <p:spPr>
          <a:xfrm>
            <a:off x="9226608" y="1572427"/>
            <a:ext cx="103823" cy="57596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704705BB-D9D4-4932-B9B1-69C1A7AC905E}"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394529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678824" y="32951"/>
            <a:ext cx="4887924" cy="678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3" y="1231180"/>
            <a:ext cx="5985057" cy="435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71</a:t>
            </a:fld>
            <a:endParaRPr lang="en-US"/>
          </a:p>
        </p:txBody>
      </p:sp>
      <p:cxnSp>
        <p:nvCxnSpPr>
          <p:cNvPr id="6" name="Straight Arrow Connector 5"/>
          <p:cNvCxnSpPr/>
          <p:nvPr/>
        </p:nvCxnSpPr>
        <p:spPr>
          <a:xfrm flipH="1">
            <a:off x="1952368" y="1383957"/>
            <a:ext cx="263610"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15978" y="1383957"/>
            <a:ext cx="271849"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952368" y="1383957"/>
            <a:ext cx="263610"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15978" y="1383957"/>
            <a:ext cx="271849"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stretch>
            <a:fillRect/>
          </a:stretch>
        </p:blipFill>
        <p:spPr>
          <a:xfrm>
            <a:off x="5235726" y="5604035"/>
            <a:ext cx="1155516" cy="1155516"/>
          </a:xfrm>
          <a:prstGeom prst="rect">
            <a:avLst/>
          </a:prstGeom>
        </p:spPr>
      </p:pic>
      <p:sp>
        <p:nvSpPr>
          <p:cNvPr id="20" name="TextBox 19"/>
          <p:cNvSpPr txBox="1"/>
          <p:nvPr/>
        </p:nvSpPr>
        <p:spPr>
          <a:xfrm>
            <a:off x="1610497" y="1072290"/>
            <a:ext cx="1210962" cy="369332"/>
          </a:xfrm>
          <a:prstGeom prst="rect">
            <a:avLst/>
          </a:prstGeom>
          <a:noFill/>
        </p:spPr>
        <p:txBody>
          <a:bodyPr wrap="square" rtlCol="0">
            <a:spAutoFit/>
          </a:bodyPr>
          <a:lstStyle/>
          <a:p>
            <a:r>
              <a:rPr lang="fr-FR" dirty="0" smtClean="0"/>
              <a:t>Entretoise</a:t>
            </a:r>
            <a:endParaRPr lang="en-US" dirty="0"/>
          </a:p>
        </p:txBody>
      </p:sp>
      <p:sp>
        <p:nvSpPr>
          <p:cNvPr id="21" name="TextBox 20"/>
          <p:cNvSpPr txBox="1"/>
          <p:nvPr/>
        </p:nvSpPr>
        <p:spPr>
          <a:xfrm>
            <a:off x="819745" y="5589747"/>
            <a:ext cx="4086916" cy="1200329"/>
          </a:xfrm>
          <a:prstGeom prst="rect">
            <a:avLst/>
          </a:prstGeom>
          <a:noFill/>
        </p:spPr>
        <p:txBody>
          <a:bodyPr wrap="square" rtlCol="0">
            <a:spAutoFit/>
          </a:bodyPr>
          <a:lstStyle/>
          <a:p>
            <a:r>
              <a:rPr lang="fr-FR" b="1" dirty="0" smtClean="0"/>
              <a:t>Entretoise </a:t>
            </a:r>
            <a:r>
              <a:rPr lang="fr-FR" dirty="0" smtClean="0"/>
              <a:t>: Bague métallique utilisée pour fixer le positionnement axial des deux pièces. Ses deux extrémités actent comme surfaces d'appui. </a:t>
            </a:r>
            <a:endParaRPr lang="en-US" dirty="0"/>
          </a:p>
        </p:txBody>
      </p:sp>
      <p:sp>
        <p:nvSpPr>
          <p:cNvPr id="22" name="Rectangle 21"/>
          <p:cNvSpPr/>
          <p:nvPr/>
        </p:nvSpPr>
        <p:spPr>
          <a:xfrm>
            <a:off x="774146" y="5618323"/>
            <a:ext cx="5617096" cy="1155516"/>
          </a:xfrm>
          <a:prstGeom prst="rect">
            <a:avLst/>
          </a:prstGeom>
          <a:solidFill>
            <a:srgbClr val="E7E6E6">
              <a:alpha val="27059"/>
            </a:srgbClr>
          </a:solidFill>
          <a:ln w="3810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358836" y="6580722"/>
            <a:ext cx="2454648" cy="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61492" y="6102036"/>
            <a:ext cx="208900" cy="5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8652269" y="1310817"/>
            <a:ext cx="941033" cy="261610"/>
          </a:xfrm>
          <a:prstGeom prst="rect">
            <a:avLst/>
          </a:prstGeom>
          <a:noFill/>
        </p:spPr>
        <p:txBody>
          <a:bodyPr wrap="square" rtlCol="0">
            <a:spAutoFit/>
          </a:bodyPr>
          <a:lstStyle/>
          <a:p>
            <a:r>
              <a:rPr lang="fr-FR" sz="1100" dirty="0" smtClean="0"/>
              <a:t>engrenage</a:t>
            </a:r>
          </a:p>
        </p:txBody>
      </p:sp>
      <p:cxnSp>
        <p:nvCxnSpPr>
          <p:cNvPr id="18" name="Connecteur droit avec flèche 17"/>
          <p:cNvCxnSpPr/>
          <p:nvPr/>
        </p:nvCxnSpPr>
        <p:spPr>
          <a:xfrm>
            <a:off x="9226608" y="1572427"/>
            <a:ext cx="103823" cy="57596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B79847E8-B6B0-4DF5-909D-1C3AF83B5511}"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DI8</a:t>
            </a:r>
            <a:endParaRPr lang="en-US"/>
          </a:p>
        </p:txBody>
      </p:sp>
      <p:sp>
        <p:nvSpPr>
          <p:cNvPr id="23" name="ZoneTexte 6"/>
          <p:cNvSpPr txBox="1"/>
          <p:nvPr/>
        </p:nvSpPr>
        <p:spPr>
          <a:xfrm>
            <a:off x="5453743" y="2269665"/>
            <a:ext cx="5377014" cy="2308324"/>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(a) Trouvez les entretoises sur les dessins page 4, </a:t>
            </a:r>
            <a:r>
              <a:rPr lang="fr-FR" dirty="0">
                <a:solidFill>
                  <a:srgbClr val="FF0000"/>
                </a:solidFill>
              </a:rPr>
              <a:t>6</a:t>
            </a:r>
            <a:r>
              <a:rPr lang="fr-FR" dirty="0" smtClean="0">
                <a:solidFill>
                  <a:srgbClr val="FF0000"/>
                </a:solidFill>
              </a:rPr>
              <a:t>, 8 de votre « Recueil A3 ». </a:t>
            </a:r>
          </a:p>
          <a:p>
            <a:pPr algn="ctr"/>
            <a:r>
              <a:rPr lang="fr-FR" dirty="0" smtClean="0">
                <a:solidFill>
                  <a:srgbClr val="FF0000"/>
                </a:solidFill>
              </a:rPr>
              <a:t>(b) Comment les mouvements axiaux des roulements par rapport à l’arbre 4 sont-ils fixés, sur le dessin p.9 ?</a:t>
            </a:r>
          </a:p>
          <a:p>
            <a:pPr algn="ctr"/>
            <a:r>
              <a:rPr lang="fr-FR" dirty="0" smtClean="0">
                <a:solidFill>
                  <a:srgbClr val="FF0000"/>
                </a:solidFill>
              </a:rPr>
              <a:t>(c) Identifiez les arbres du dessin </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Tree>
    <p:extLst>
      <p:ext uri="{BB962C8B-B14F-4D97-AF65-F5344CB8AC3E}">
        <p14:creationId xmlns:p14="http://schemas.microsoft.com/office/powerpoint/2010/main" val="1164006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678824" y="32951"/>
            <a:ext cx="4887924" cy="678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3" y="1231180"/>
            <a:ext cx="5985057" cy="435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72</a:t>
            </a:fld>
            <a:endParaRPr lang="en-US"/>
          </a:p>
        </p:txBody>
      </p:sp>
      <p:cxnSp>
        <p:nvCxnSpPr>
          <p:cNvPr id="6" name="Straight Arrow Connector 5"/>
          <p:cNvCxnSpPr/>
          <p:nvPr/>
        </p:nvCxnSpPr>
        <p:spPr>
          <a:xfrm flipH="1">
            <a:off x="1952368" y="1383957"/>
            <a:ext cx="263610"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15978" y="1383957"/>
            <a:ext cx="271849"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952368" y="1383957"/>
            <a:ext cx="263610"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15978" y="1383957"/>
            <a:ext cx="271849"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stretch>
            <a:fillRect/>
          </a:stretch>
        </p:blipFill>
        <p:spPr>
          <a:xfrm>
            <a:off x="5235726" y="5604035"/>
            <a:ext cx="1155516" cy="1155516"/>
          </a:xfrm>
          <a:prstGeom prst="rect">
            <a:avLst/>
          </a:prstGeom>
        </p:spPr>
      </p:pic>
      <p:sp>
        <p:nvSpPr>
          <p:cNvPr id="20" name="TextBox 19"/>
          <p:cNvSpPr txBox="1"/>
          <p:nvPr/>
        </p:nvSpPr>
        <p:spPr>
          <a:xfrm>
            <a:off x="1610497" y="1072290"/>
            <a:ext cx="1210962" cy="369332"/>
          </a:xfrm>
          <a:prstGeom prst="rect">
            <a:avLst/>
          </a:prstGeom>
          <a:noFill/>
        </p:spPr>
        <p:txBody>
          <a:bodyPr wrap="square" rtlCol="0">
            <a:spAutoFit/>
          </a:bodyPr>
          <a:lstStyle/>
          <a:p>
            <a:r>
              <a:rPr lang="fr-FR" dirty="0" smtClean="0"/>
              <a:t>Entretoise</a:t>
            </a:r>
            <a:endParaRPr lang="en-US" dirty="0"/>
          </a:p>
        </p:txBody>
      </p:sp>
      <p:sp>
        <p:nvSpPr>
          <p:cNvPr id="21" name="TextBox 20"/>
          <p:cNvSpPr txBox="1"/>
          <p:nvPr/>
        </p:nvSpPr>
        <p:spPr>
          <a:xfrm>
            <a:off x="819745" y="5589747"/>
            <a:ext cx="4086916" cy="1200329"/>
          </a:xfrm>
          <a:prstGeom prst="rect">
            <a:avLst/>
          </a:prstGeom>
          <a:noFill/>
        </p:spPr>
        <p:txBody>
          <a:bodyPr wrap="square" rtlCol="0">
            <a:spAutoFit/>
          </a:bodyPr>
          <a:lstStyle/>
          <a:p>
            <a:r>
              <a:rPr lang="fr-FR" b="1" dirty="0" smtClean="0"/>
              <a:t>Entretoise </a:t>
            </a:r>
            <a:r>
              <a:rPr lang="fr-FR" dirty="0" smtClean="0"/>
              <a:t>: Bague métallique utilisée pour fixer le positionnement axial des deux pièces. Ses deux extrémités actent comme surfaces d'appui. </a:t>
            </a:r>
            <a:endParaRPr lang="en-US" dirty="0"/>
          </a:p>
        </p:txBody>
      </p:sp>
      <p:sp>
        <p:nvSpPr>
          <p:cNvPr id="22" name="Rectangle 21"/>
          <p:cNvSpPr/>
          <p:nvPr/>
        </p:nvSpPr>
        <p:spPr>
          <a:xfrm>
            <a:off x="774146" y="5618323"/>
            <a:ext cx="5617096" cy="1155516"/>
          </a:xfrm>
          <a:prstGeom prst="rect">
            <a:avLst/>
          </a:prstGeom>
          <a:solidFill>
            <a:srgbClr val="E7E6E6">
              <a:alpha val="27059"/>
            </a:srgbClr>
          </a:solidFill>
          <a:ln w="38100">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358836" y="6580722"/>
            <a:ext cx="2454648" cy="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61492" y="6102036"/>
            <a:ext cx="208900" cy="50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8652269" y="1310817"/>
            <a:ext cx="941033" cy="261610"/>
          </a:xfrm>
          <a:prstGeom prst="rect">
            <a:avLst/>
          </a:prstGeom>
          <a:noFill/>
        </p:spPr>
        <p:txBody>
          <a:bodyPr wrap="square" rtlCol="0">
            <a:spAutoFit/>
          </a:bodyPr>
          <a:lstStyle/>
          <a:p>
            <a:r>
              <a:rPr lang="fr-FR" sz="1100" dirty="0" smtClean="0"/>
              <a:t>engrenage</a:t>
            </a:r>
          </a:p>
        </p:txBody>
      </p:sp>
      <p:cxnSp>
        <p:nvCxnSpPr>
          <p:cNvPr id="18" name="Connecteur droit avec flèche 17"/>
          <p:cNvCxnSpPr/>
          <p:nvPr/>
        </p:nvCxnSpPr>
        <p:spPr>
          <a:xfrm>
            <a:off x="9226608" y="1572427"/>
            <a:ext cx="103823" cy="57596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Ellipse 3"/>
          <p:cNvSpPr/>
          <p:nvPr/>
        </p:nvSpPr>
        <p:spPr>
          <a:xfrm>
            <a:off x="10120544" y="5859262"/>
            <a:ext cx="807868" cy="3225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8652269" y="1310817"/>
            <a:ext cx="807868" cy="3225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350709" y="1169034"/>
            <a:ext cx="1292681" cy="307777"/>
          </a:xfrm>
          <a:prstGeom prst="rect">
            <a:avLst/>
          </a:prstGeom>
          <a:noFill/>
          <a:ln>
            <a:solidFill>
              <a:srgbClr val="FF0000"/>
            </a:solidFill>
          </a:ln>
        </p:spPr>
        <p:txBody>
          <a:bodyPr wrap="square" rtlCol="0">
            <a:spAutoFit/>
          </a:bodyPr>
          <a:lstStyle/>
          <a:p>
            <a:r>
              <a:rPr lang="fr-FR" sz="1400" dirty="0" smtClean="0">
                <a:solidFill>
                  <a:srgbClr val="FF0000"/>
                </a:solidFill>
              </a:rPr>
              <a:t>Présentation 9</a:t>
            </a:r>
            <a:endParaRPr lang="fr-FR" sz="1400" dirty="0">
              <a:solidFill>
                <a:srgbClr val="FF0000"/>
              </a:solidFill>
            </a:endParaRPr>
          </a:p>
        </p:txBody>
      </p:sp>
      <p:sp>
        <p:nvSpPr>
          <p:cNvPr id="24" name="ZoneTexte 23"/>
          <p:cNvSpPr txBox="1"/>
          <p:nvPr/>
        </p:nvSpPr>
        <p:spPr>
          <a:xfrm>
            <a:off x="10928412" y="5589640"/>
            <a:ext cx="1248292" cy="430887"/>
          </a:xfrm>
          <a:prstGeom prst="rect">
            <a:avLst/>
          </a:prstGeom>
          <a:noFill/>
          <a:ln>
            <a:solidFill>
              <a:srgbClr val="FF0000"/>
            </a:solidFill>
          </a:ln>
        </p:spPr>
        <p:txBody>
          <a:bodyPr wrap="square" rtlCol="0">
            <a:spAutoFit/>
          </a:bodyPr>
          <a:lstStyle/>
          <a:p>
            <a:r>
              <a:rPr lang="fr-FR" sz="1100" dirty="0" smtClean="0">
                <a:solidFill>
                  <a:srgbClr val="FF0000"/>
                </a:solidFill>
              </a:rPr>
              <a:t>Bientôt dans ce présentation</a:t>
            </a:r>
            <a:endParaRPr lang="fr-FR" sz="1100" dirty="0">
              <a:solidFill>
                <a:srgbClr val="FF0000"/>
              </a:solidFill>
            </a:endParaRPr>
          </a:p>
        </p:txBody>
      </p:sp>
      <p:sp>
        <p:nvSpPr>
          <p:cNvPr id="10" name="Date Placeholder 9"/>
          <p:cNvSpPr>
            <a:spLocks noGrp="1"/>
          </p:cNvSpPr>
          <p:nvPr>
            <p:ph type="dt" sz="half" idx="10"/>
          </p:nvPr>
        </p:nvSpPr>
        <p:spPr/>
        <p:txBody>
          <a:bodyPr/>
          <a:lstStyle/>
          <a:p>
            <a:fld id="{759DC453-9B43-4EFF-A6E7-A680F1B13B28}" type="datetime7">
              <a:rPr lang="en-US" smtClean="0"/>
              <a:pPr/>
              <a:t>Nov-18</a:t>
            </a:fld>
            <a:endParaRPr lang="en-US"/>
          </a:p>
        </p:txBody>
      </p:sp>
      <p:sp>
        <p:nvSpPr>
          <p:cNvPr id="16" name="Footer Placeholder 1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140786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205"/>
            <a:ext cx="10884244" cy="1325563"/>
          </a:xfrm>
        </p:spPr>
        <p:txBody>
          <a:bodyPr/>
          <a:lstStyle/>
          <a:p>
            <a:r>
              <a:rPr lang="fr-FR" dirty="0" smtClean="0"/>
              <a:t>Fixations de Roulements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678824" y="32951"/>
            <a:ext cx="4887924" cy="678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3" y="1231180"/>
            <a:ext cx="5985057" cy="435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73</a:t>
            </a:fld>
            <a:endParaRPr lang="en-US"/>
          </a:p>
        </p:txBody>
      </p:sp>
      <p:cxnSp>
        <p:nvCxnSpPr>
          <p:cNvPr id="6" name="Straight Arrow Connector 5"/>
          <p:cNvCxnSpPr/>
          <p:nvPr/>
        </p:nvCxnSpPr>
        <p:spPr>
          <a:xfrm flipH="1">
            <a:off x="1952368" y="1383957"/>
            <a:ext cx="263610"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15978" y="1383957"/>
            <a:ext cx="271849" cy="469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952368" y="1383957"/>
            <a:ext cx="263610"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15978" y="1383957"/>
            <a:ext cx="271849" cy="1005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stretch>
            <a:fillRect/>
          </a:stretch>
        </p:blipFill>
        <p:spPr>
          <a:xfrm>
            <a:off x="5235726" y="5604035"/>
            <a:ext cx="1155516" cy="1155516"/>
          </a:xfrm>
          <a:prstGeom prst="rect">
            <a:avLst/>
          </a:prstGeom>
        </p:spPr>
      </p:pic>
      <p:sp>
        <p:nvSpPr>
          <p:cNvPr id="20" name="TextBox 19"/>
          <p:cNvSpPr txBox="1"/>
          <p:nvPr/>
        </p:nvSpPr>
        <p:spPr>
          <a:xfrm>
            <a:off x="1610497" y="1072290"/>
            <a:ext cx="1210962" cy="369332"/>
          </a:xfrm>
          <a:prstGeom prst="rect">
            <a:avLst/>
          </a:prstGeom>
          <a:noFill/>
        </p:spPr>
        <p:txBody>
          <a:bodyPr wrap="square" rtlCol="0">
            <a:spAutoFit/>
          </a:bodyPr>
          <a:lstStyle/>
          <a:p>
            <a:r>
              <a:rPr lang="fr-FR" dirty="0" smtClean="0"/>
              <a:t>Entretoise</a:t>
            </a:r>
            <a:endParaRPr lang="en-US" dirty="0"/>
          </a:p>
        </p:txBody>
      </p:sp>
      <p:sp>
        <p:nvSpPr>
          <p:cNvPr id="21" name="TextBox 20"/>
          <p:cNvSpPr txBox="1"/>
          <p:nvPr/>
        </p:nvSpPr>
        <p:spPr>
          <a:xfrm>
            <a:off x="819745" y="5589747"/>
            <a:ext cx="4086916" cy="1200329"/>
          </a:xfrm>
          <a:prstGeom prst="rect">
            <a:avLst/>
          </a:prstGeom>
          <a:noFill/>
        </p:spPr>
        <p:txBody>
          <a:bodyPr wrap="square" rtlCol="0">
            <a:spAutoFit/>
          </a:bodyPr>
          <a:lstStyle/>
          <a:p>
            <a:r>
              <a:rPr lang="fr-FR" b="1" dirty="0" smtClean="0"/>
              <a:t>Entretoise </a:t>
            </a:r>
            <a:r>
              <a:rPr lang="fr-FR" dirty="0" smtClean="0"/>
              <a:t>: Bague métallique utilisée pour fixer le positionnement axial des deux pièces. Ses deux extrémités actent comme surfaces d'appui </a:t>
            </a:r>
            <a:endParaRPr lang="en-US" dirty="0"/>
          </a:p>
        </p:txBody>
      </p:sp>
      <p:sp>
        <p:nvSpPr>
          <p:cNvPr id="22" name="Rectangle 21"/>
          <p:cNvSpPr/>
          <p:nvPr/>
        </p:nvSpPr>
        <p:spPr>
          <a:xfrm>
            <a:off x="774146" y="5618323"/>
            <a:ext cx="5617096" cy="1155516"/>
          </a:xfrm>
          <a:prstGeom prst="rect">
            <a:avLst/>
          </a:prstGeom>
          <a:solidFill>
            <a:srgbClr val="E7E6E6">
              <a:alpha val="27059"/>
            </a:srgbClr>
          </a:solidFill>
          <a:ln>
            <a:solidFill>
              <a:srgbClr val="0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6"/>
          <p:cNvSpPr txBox="1"/>
          <p:nvPr/>
        </p:nvSpPr>
        <p:spPr>
          <a:xfrm>
            <a:off x="4620269" y="5066604"/>
            <a:ext cx="3633144" cy="1754326"/>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Décrire les fixations des roulements sur les dessins p.7, p.9 et p.15 </a:t>
            </a:r>
            <a:r>
              <a:rPr lang="fr-FR" dirty="0">
                <a:solidFill>
                  <a:srgbClr val="FF0000"/>
                </a:solidFill>
              </a:rPr>
              <a:t>de votre « Recueil A3 </a:t>
            </a:r>
            <a:r>
              <a:rPr lang="fr-FR" dirty="0" smtClean="0">
                <a:solidFill>
                  <a:srgbClr val="FF0000"/>
                </a:solidFill>
              </a:rPr>
              <a:t>».</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16" name="ZoneTexte 15"/>
          <p:cNvSpPr txBox="1"/>
          <p:nvPr/>
        </p:nvSpPr>
        <p:spPr>
          <a:xfrm>
            <a:off x="8652269" y="1310817"/>
            <a:ext cx="941033" cy="261610"/>
          </a:xfrm>
          <a:prstGeom prst="rect">
            <a:avLst/>
          </a:prstGeom>
          <a:noFill/>
        </p:spPr>
        <p:txBody>
          <a:bodyPr wrap="square" rtlCol="0">
            <a:spAutoFit/>
          </a:bodyPr>
          <a:lstStyle/>
          <a:p>
            <a:r>
              <a:rPr lang="fr-FR" sz="1100" dirty="0" smtClean="0"/>
              <a:t>engrenage</a:t>
            </a:r>
          </a:p>
        </p:txBody>
      </p:sp>
      <p:cxnSp>
        <p:nvCxnSpPr>
          <p:cNvPr id="17" name="Connecteur droit avec flèche 16"/>
          <p:cNvCxnSpPr/>
          <p:nvPr/>
        </p:nvCxnSpPr>
        <p:spPr>
          <a:xfrm>
            <a:off x="9226608" y="1572427"/>
            <a:ext cx="103823" cy="57596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10120544" y="5859262"/>
            <a:ext cx="807868" cy="3225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Date Placeholder 3"/>
          <p:cNvSpPr>
            <a:spLocks noGrp="1"/>
          </p:cNvSpPr>
          <p:nvPr>
            <p:ph type="dt" sz="half" idx="10"/>
          </p:nvPr>
        </p:nvSpPr>
        <p:spPr/>
        <p:txBody>
          <a:bodyPr/>
          <a:lstStyle/>
          <a:p>
            <a:fld id="{6D08A80B-35A1-4FD3-BA70-695DD7E86596}"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285843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74</a:t>
            </a:fld>
            <a:endParaRPr lang="en-US"/>
          </a:p>
        </p:txBody>
      </p:sp>
      <p:pic>
        <p:nvPicPr>
          <p:cNvPr id="4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1" t="9650" r="1295" b="61269"/>
          <a:stretch/>
        </p:blipFill>
        <p:spPr bwMode="auto">
          <a:xfrm>
            <a:off x="958264" y="1273847"/>
            <a:ext cx="5974025" cy="2614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5252" r="7773" b="7484"/>
          <a:stretch/>
        </p:blipFill>
        <p:spPr bwMode="auto">
          <a:xfrm>
            <a:off x="2735238" y="4155598"/>
            <a:ext cx="2916696" cy="254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rotWithShape="1">
          <a:blip r:embed="rId3">
            <a:extLst>
              <a:ext uri="{28A0092B-C50C-407E-A947-70E740481C1C}">
                <a14:useLocalDpi xmlns:a14="http://schemas.microsoft.com/office/drawing/2010/main" val="0"/>
              </a:ext>
            </a:extLst>
          </a:blip>
          <a:srcRect l="-1" r="49010"/>
          <a:stretch/>
        </p:blipFill>
        <p:spPr bwMode="auto">
          <a:xfrm>
            <a:off x="6932289" y="4115789"/>
            <a:ext cx="3806616" cy="260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Oval 24"/>
          <p:cNvSpPr/>
          <p:nvPr/>
        </p:nvSpPr>
        <p:spPr>
          <a:xfrm>
            <a:off x="3353075" y="5044397"/>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440130" y="5044397"/>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67856" y="5001540"/>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67856" y="5589658"/>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452331" y="4922092"/>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473321" y="5589658"/>
            <a:ext cx="568411" cy="5436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01853" y="4192923"/>
            <a:ext cx="1485087" cy="646331"/>
          </a:xfrm>
          <a:prstGeom prst="rect">
            <a:avLst/>
          </a:prstGeom>
          <a:noFill/>
        </p:spPr>
        <p:txBody>
          <a:bodyPr wrap="square" rtlCol="0">
            <a:spAutoFit/>
          </a:bodyPr>
          <a:lstStyle/>
          <a:p>
            <a:r>
              <a:rPr lang="fr-FR" dirty="0" smtClean="0"/>
              <a:t>Joint d’étanchéité</a:t>
            </a:r>
          </a:p>
        </p:txBody>
      </p:sp>
      <p:cxnSp>
        <p:nvCxnSpPr>
          <p:cNvPr id="37" name="Straight Connector 36"/>
          <p:cNvCxnSpPr>
            <a:stCxn id="39" idx="3"/>
            <a:endCxn id="28" idx="1"/>
          </p:cNvCxnSpPr>
          <p:nvPr/>
        </p:nvCxnSpPr>
        <p:spPr>
          <a:xfrm>
            <a:off x="7575881" y="4754431"/>
            <a:ext cx="475217" cy="3267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5" idx="3"/>
            <a:endCxn id="27" idx="1"/>
          </p:cNvCxnSpPr>
          <p:nvPr/>
        </p:nvCxnSpPr>
        <p:spPr>
          <a:xfrm>
            <a:off x="2786940" y="4516089"/>
            <a:ext cx="1736432" cy="60793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90794" y="4431265"/>
            <a:ext cx="1485087" cy="646331"/>
          </a:xfrm>
          <a:prstGeom prst="rect">
            <a:avLst/>
          </a:prstGeom>
          <a:noFill/>
        </p:spPr>
        <p:txBody>
          <a:bodyPr wrap="square" rtlCol="0">
            <a:spAutoFit/>
          </a:bodyPr>
          <a:lstStyle/>
          <a:p>
            <a:r>
              <a:rPr lang="fr-FR" dirty="0" smtClean="0"/>
              <a:t>Joint d’étanchéité</a:t>
            </a:r>
          </a:p>
        </p:txBody>
      </p:sp>
      <p:cxnSp>
        <p:nvCxnSpPr>
          <p:cNvPr id="41" name="Straight Connector 40"/>
          <p:cNvCxnSpPr>
            <a:endCxn id="31" idx="2"/>
          </p:cNvCxnSpPr>
          <p:nvPr/>
        </p:nvCxnSpPr>
        <p:spPr>
          <a:xfrm>
            <a:off x="7575881" y="4892930"/>
            <a:ext cx="391975" cy="9685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124540" y="3854609"/>
            <a:ext cx="1485087" cy="646331"/>
          </a:xfrm>
          <a:prstGeom prst="rect">
            <a:avLst/>
          </a:prstGeom>
          <a:noFill/>
        </p:spPr>
        <p:txBody>
          <a:bodyPr wrap="square" rtlCol="0">
            <a:spAutoFit/>
          </a:bodyPr>
          <a:lstStyle/>
          <a:p>
            <a:r>
              <a:rPr lang="fr-FR" dirty="0" smtClean="0"/>
              <a:t>Joint d’étanchéité</a:t>
            </a:r>
          </a:p>
        </p:txBody>
      </p:sp>
      <p:cxnSp>
        <p:nvCxnSpPr>
          <p:cNvPr id="43" name="Straight Connector 42"/>
          <p:cNvCxnSpPr>
            <a:stCxn id="42" idx="1"/>
            <a:endCxn id="32" idx="0"/>
          </p:cNvCxnSpPr>
          <p:nvPr/>
        </p:nvCxnSpPr>
        <p:spPr>
          <a:xfrm flipH="1">
            <a:off x="9736537" y="4177775"/>
            <a:ext cx="388003" cy="7443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2" idx="1"/>
            <a:endCxn id="34" idx="6"/>
          </p:cNvCxnSpPr>
          <p:nvPr/>
        </p:nvCxnSpPr>
        <p:spPr>
          <a:xfrm flipH="1">
            <a:off x="10041732" y="4177775"/>
            <a:ext cx="82808" cy="16837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5" idx="1"/>
          </p:cNvCxnSpPr>
          <p:nvPr/>
        </p:nvCxnSpPr>
        <p:spPr>
          <a:xfrm>
            <a:off x="2786940" y="4654588"/>
            <a:ext cx="649377" cy="4694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D1882154-EF17-45C1-AEA4-458FBAC52559}"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6436861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75</a:t>
            </a:fld>
            <a:endParaRPr lang="en-US"/>
          </a:p>
        </p:txBody>
      </p:sp>
      <p:pic>
        <p:nvPicPr>
          <p:cNvPr id="4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1" t="9651" r="1295" b="83443"/>
          <a:stretch/>
        </p:blipFill>
        <p:spPr bwMode="auto">
          <a:xfrm>
            <a:off x="958264" y="1273848"/>
            <a:ext cx="5974025" cy="62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1210962" y="1837038"/>
            <a:ext cx="1268627"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27" y="3106995"/>
            <a:ext cx="2339546" cy="23395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58264" y="1950325"/>
            <a:ext cx="2158314" cy="646331"/>
          </a:xfrm>
          <a:prstGeom prst="rect">
            <a:avLst/>
          </a:prstGeom>
          <a:noFill/>
        </p:spPr>
        <p:txBody>
          <a:bodyPr wrap="square" rtlCol="0">
            <a:spAutoFit/>
          </a:bodyPr>
          <a:lstStyle/>
          <a:p>
            <a:r>
              <a:rPr lang="fr-FR" dirty="0" smtClean="0">
                <a:solidFill>
                  <a:schemeClr val="accent1">
                    <a:lumMod val="75000"/>
                  </a:schemeClr>
                </a:solidFill>
              </a:rPr>
              <a:t>Joints d’étanchéité</a:t>
            </a:r>
          </a:p>
          <a:p>
            <a:r>
              <a:rPr lang="fr-FR" dirty="0" err="1" smtClean="0">
                <a:solidFill>
                  <a:schemeClr val="accent1">
                    <a:lumMod val="75000"/>
                  </a:schemeClr>
                </a:solidFill>
              </a:rPr>
              <a:t>ang</a:t>
            </a:r>
            <a:r>
              <a:rPr lang="fr-FR" dirty="0" smtClean="0">
                <a:solidFill>
                  <a:schemeClr val="accent1">
                    <a:lumMod val="75000"/>
                  </a:schemeClr>
                </a:solidFill>
              </a:rPr>
              <a:t> : </a:t>
            </a:r>
            <a:r>
              <a:rPr lang="fr-FR" dirty="0" err="1" smtClean="0">
                <a:solidFill>
                  <a:schemeClr val="accent1">
                    <a:lumMod val="75000"/>
                  </a:schemeClr>
                </a:solidFill>
              </a:rPr>
              <a:t>Sealing</a:t>
            </a:r>
            <a:r>
              <a:rPr lang="fr-FR" dirty="0" smtClean="0">
                <a:solidFill>
                  <a:schemeClr val="accent1">
                    <a:lumMod val="75000"/>
                  </a:schemeClr>
                </a:solidFill>
              </a:rPr>
              <a:t> ring</a:t>
            </a:r>
            <a:endParaRPr lang="en-US" dirty="0">
              <a:solidFill>
                <a:schemeClr val="accent1">
                  <a:lumMod val="75000"/>
                </a:schemeClr>
              </a:solidFill>
            </a:endParaRPr>
          </a:p>
        </p:txBody>
      </p:sp>
      <p:sp>
        <p:nvSpPr>
          <p:cNvPr id="18" name="TextBox 17"/>
          <p:cNvSpPr txBox="1"/>
          <p:nvPr/>
        </p:nvSpPr>
        <p:spPr>
          <a:xfrm>
            <a:off x="1112106" y="5433020"/>
            <a:ext cx="1771137" cy="646331"/>
          </a:xfrm>
          <a:prstGeom prst="rect">
            <a:avLst/>
          </a:prstGeom>
          <a:noFill/>
        </p:spPr>
        <p:txBody>
          <a:bodyPr wrap="square" rtlCol="0">
            <a:spAutoFit/>
          </a:bodyPr>
          <a:lstStyle/>
          <a:p>
            <a:r>
              <a:rPr lang="fr-FR" dirty="0" smtClean="0"/>
              <a:t>(aussi A-ring et autre variations) </a:t>
            </a:r>
            <a:endParaRPr lang="en-US" dirty="0"/>
          </a:p>
        </p:txBody>
      </p:sp>
      <p:pic>
        <p:nvPicPr>
          <p:cNvPr id="2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73182" t="3673" b="51769"/>
          <a:stretch/>
        </p:blipFill>
        <p:spPr bwMode="auto">
          <a:xfrm>
            <a:off x="3223651" y="2941472"/>
            <a:ext cx="1248532" cy="301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958264" y="2667159"/>
            <a:ext cx="2529018" cy="369332"/>
          </a:xfrm>
          <a:prstGeom prst="rect">
            <a:avLst/>
          </a:prstGeom>
          <a:noFill/>
        </p:spPr>
        <p:txBody>
          <a:bodyPr wrap="square" rtlCol="0">
            <a:spAutoFit/>
          </a:bodyPr>
          <a:lstStyle/>
          <a:p>
            <a:r>
              <a:rPr lang="fr-FR" dirty="0"/>
              <a:t>V-ring</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814"/>
          <a:stretch/>
        </p:blipFill>
        <p:spPr bwMode="auto">
          <a:xfrm>
            <a:off x="7078995" y="176978"/>
            <a:ext cx="4708833" cy="405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28" t="1095" r="469"/>
          <a:stretch/>
        </p:blipFill>
        <p:spPr bwMode="auto">
          <a:xfrm>
            <a:off x="7078995" y="4735718"/>
            <a:ext cx="4897067" cy="162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rotWithShape="1">
          <a:blip r:embed="rId6"/>
          <a:srcRect t="8852"/>
          <a:stretch/>
        </p:blipFill>
        <p:spPr>
          <a:xfrm>
            <a:off x="4661164" y="3106995"/>
            <a:ext cx="2228850" cy="2093612"/>
          </a:xfrm>
          <a:prstGeom prst="rect">
            <a:avLst/>
          </a:prstGeom>
        </p:spPr>
      </p:pic>
      <p:sp>
        <p:nvSpPr>
          <p:cNvPr id="22" name="TextBox 21"/>
          <p:cNvSpPr txBox="1"/>
          <p:nvPr/>
        </p:nvSpPr>
        <p:spPr>
          <a:xfrm>
            <a:off x="4890020" y="5222868"/>
            <a:ext cx="1771137" cy="646331"/>
          </a:xfrm>
          <a:prstGeom prst="rect">
            <a:avLst/>
          </a:prstGeom>
          <a:noFill/>
        </p:spPr>
        <p:txBody>
          <a:bodyPr wrap="square" rtlCol="0">
            <a:spAutoFit/>
          </a:bodyPr>
          <a:lstStyle/>
          <a:p>
            <a:r>
              <a:rPr lang="fr-FR" dirty="0" smtClean="0"/>
              <a:t>Montage V-ring avec roulement</a:t>
            </a:r>
            <a:endParaRPr lang="en-US" dirty="0"/>
          </a:p>
        </p:txBody>
      </p:sp>
      <p:sp>
        <p:nvSpPr>
          <p:cNvPr id="3" name="Date Placeholder 2"/>
          <p:cNvSpPr>
            <a:spLocks noGrp="1"/>
          </p:cNvSpPr>
          <p:nvPr>
            <p:ph type="dt" sz="half" idx="10"/>
          </p:nvPr>
        </p:nvSpPr>
        <p:spPr/>
        <p:txBody>
          <a:bodyPr/>
          <a:lstStyle/>
          <a:p>
            <a:fld id="{7B529A2D-59B8-44A0-BF71-B2EFB5496BDA}"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5323894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76</a:t>
            </a:fld>
            <a:endParaRPr lang="en-US"/>
          </a:p>
        </p:txBody>
      </p:sp>
      <p:pic>
        <p:nvPicPr>
          <p:cNvPr id="8" name="Picture 7"/>
          <p:cNvPicPr>
            <a:picLocks noChangeAspect="1"/>
          </p:cNvPicPr>
          <p:nvPr/>
        </p:nvPicPr>
        <p:blipFill rotWithShape="1">
          <a:blip r:embed="rId2"/>
          <a:srcRect r="4343"/>
          <a:stretch/>
        </p:blipFill>
        <p:spPr>
          <a:xfrm>
            <a:off x="4088681" y="573087"/>
            <a:ext cx="7949439" cy="5654675"/>
          </a:xfrm>
          <a:prstGeom prst="rect">
            <a:avLst/>
          </a:prstGeom>
        </p:spPr>
      </p:pic>
      <p:sp>
        <p:nvSpPr>
          <p:cNvPr id="9" name="TextBox 8"/>
          <p:cNvSpPr txBox="1"/>
          <p:nvPr/>
        </p:nvSpPr>
        <p:spPr>
          <a:xfrm>
            <a:off x="838199" y="1325047"/>
            <a:ext cx="3352061" cy="2308324"/>
          </a:xfrm>
          <a:prstGeom prst="rect">
            <a:avLst/>
          </a:prstGeom>
          <a:noFill/>
        </p:spPr>
        <p:txBody>
          <a:bodyPr wrap="square" rtlCol="0">
            <a:spAutoFit/>
          </a:bodyPr>
          <a:lstStyle/>
          <a:p>
            <a:r>
              <a:rPr lang="fr-FR" dirty="0" smtClean="0"/>
              <a:t>Joints à </a:t>
            </a:r>
            <a:r>
              <a:rPr lang="fr-FR" b="1" dirty="0" smtClean="0"/>
              <a:t>lèvres</a:t>
            </a:r>
          </a:p>
          <a:p>
            <a:endParaRPr lang="fr-FR" b="1" dirty="0" smtClean="0">
              <a:solidFill>
                <a:srgbClr val="FF0000"/>
              </a:solidFill>
            </a:endParaRPr>
          </a:p>
          <a:p>
            <a:r>
              <a:rPr lang="fr-FR" dirty="0"/>
              <a:t>La lèvre est la partie du joint qui s’appuie directement sur l’arbre en empêchant la sortie d’un liquide ou l’entrée d’un liquide ou de la poussière dans le mécanisme.</a:t>
            </a:r>
          </a:p>
        </p:txBody>
      </p:sp>
      <p:sp>
        <p:nvSpPr>
          <p:cNvPr id="3" name="Date Placeholder 2"/>
          <p:cNvSpPr>
            <a:spLocks noGrp="1"/>
          </p:cNvSpPr>
          <p:nvPr>
            <p:ph type="dt" sz="half" idx="10"/>
          </p:nvPr>
        </p:nvSpPr>
        <p:spPr/>
        <p:txBody>
          <a:bodyPr/>
          <a:lstStyle/>
          <a:p>
            <a:fld id="{AB8F540A-89E3-46D4-8253-30E3A4E748BF}"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7725689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p:cNvPicPr>
            <a:picLocks noChangeAspect="1"/>
          </p:cNvPicPr>
          <p:nvPr/>
        </p:nvPicPr>
        <p:blipFill rotWithShape="1">
          <a:blip r:embed="rId2"/>
          <a:srcRect r="4343"/>
          <a:stretch/>
        </p:blipFill>
        <p:spPr>
          <a:xfrm>
            <a:off x="4088681" y="573087"/>
            <a:ext cx="7949439" cy="5654675"/>
          </a:xfrm>
          <a:prstGeom prst="rect">
            <a:avLst/>
          </a:prstGeom>
        </p:spPr>
      </p:pic>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77</a:t>
            </a:fld>
            <a:endParaRPr lang="en-US"/>
          </a:p>
        </p:txBody>
      </p:sp>
      <p:sp>
        <p:nvSpPr>
          <p:cNvPr id="26" name="TextBox 25"/>
          <p:cNvSpPr txBox="1"/>
          <p:nvPr/>
        </p:nvSpPr>
        <p:spPr>
          <a:xfrm>
            <a:off x="838199" y="1325047"/>
            <a:ext cx="3396450" cy="5909310"/>
          </a:xfrm>
          <a:prstGeom prst="rect">
            <a:avLst/>
          </a:prstGeom>
          <a:noFill/>
        </p:spPr>
        <p:txBody>
          <a:bodyPr wrap="square" rtlCol="0">
            <a:spAutoFit/>
          </a:bodyPr>
          <a:lstStyle/>
          <a:p>
            <a:r>
              <a:rPr lang="fr-FR" dirty="0" smtClean="0"/>
              <a:t>Joints à </a:t>
            </a:r>
            <a:r>
              <a:rPr lang="fr-FR" b="1" dirty="0" smtClean="0">
                <a:solidFill>
                  <a:srgbClr val="FF0000"/>
                </a:solidFill>
              </a:rPr>
              <a:t>lèvres</a:t>
            </a:r>
          </a:p>
          <a:p>
            <a:endParaRPr lang="fr-FR" b="1" dirty="0" smtClean="0">
              <a:solidFill>
                <a:srgbClr val="FF0000"/>
              </a:solidFill>
            </a:endParaRPr>
          </a:p>
          <a:p>
            <a:r>
              <a:rPr lang="fr-FR" dirty="0"/>
              <a:t>La lèvre est la partie du joint qui s’appuie directement sur l’arbre en empêchant la sortie d’un liquide ou l’entrée d’un liquide ou de la poussière dans le mécanisme.</a:t>
            </a:r>
          </a:p>
          <a:p>
            <a:endParaRPr lang="fr-FR" dirty="0"/>
          </a:p>
          <a:p>
            <a:r>
              <a:rPr lang="fr-FR" dirty="0" smtClean="0">
                <a:solidFill>
                  <a:schemeClr val="bg1"/>
                </a:solidFill>
              </a:rPr>
              <a:t>Ces joints ont plusieurs parties </a:t>
            </a:r>
            <a:r>
              <a:rPr lang="fr-FR" b="1" dirty="0" smtClean="0">
                <a:solidFill>
                  <a:schemeClr val="bg1"/>
                </a:solidFill>
              </a:rPr>
              <a:t>métalliques (en argent sur la figure) </a:t>
            </a:r>
            <a:r>
              <a:rPr lang="fr-FR" dirty="0" smtClean="0">
                <a:solidFill>
                  <a:schemeClr val="bg1"/>
                </a:solidFill>
              </a:rPr>
              <a:t>pour tenir sur place la partie en </a:t>
            </a:r>
            <a:r>
              <a:rPr lang="fr-FR" b="1" dirty="0" smtClean="0">
                <a:solidFill>
                  <a:schemeClr val="bg1"/>
                </a:solidFill>
              </a:rPr>
              <a:t>élastomères (pièce en noire sur la figure)</a:t>
            </a:r>
            <a:r>
              <a:rPr lang="fr-FR" dirty="0" smtClean="0">
                <a:solidFill>
                  <a:schemeClr val="bg1"/>
                </a:solidFill>
              </a:rPr>
              <a:t>.</a:t>
            </a:r>
          </a:p>
          <a:p>
            <a:endParaRPr lang="fr-FR" dirty="0">
              <a:solidFill>
                <a:schemeClr val="bg1"/>
              </a:solidFill>
            </a:endParaRPr>
          </a:p>
          <a:p>
            <a:r>
              <a:rPr lang="fr-FR" dirty="0" smtClean="0">
                <a:solidFill>
                  <a:schemeClr val="bg1"/>
                </a:solidFill>
              </a:rPr>
              <a:t>Les plupart de ces joints ont un </a:t>
            </a:r>
            <a:r>
              <a:rPr lang="fr-FR" b="1" dirty="0" smtClean="0">
                <a:solidFill>
                  <a:schemeClr val="bg1"/>
                </a:solidFill>
              </a:rPr>
              <a:t>anneau métallique</a:t>
            </a:r>
            <a:r>
              <a:rPr lang="fr-FR" dirty="0" smtClean="0">
                <a:solidFill>
                  <a:schemeClr val="bg1"/>
                </a:solidFill>
              </a:rPr>
              <a:t> qui ayant le rôle du ressort radial serre le </a:t>
            </a:r>
            <a:r>
              <a:rPr lang="fr-FR" b="1" dirty="0" smtClean="0">
                <a:solidFill>
                  <a:schemeClr val="bg1"/>
                </a:solidFill>
              </a:rPr>
              <a:t>élastomère </a:t>
            </a:r>
            <a:r>
              <a:rPr lang="fr-FR" dirty="0" smtClean="0">
                <a:solidFill>
                  <a:schemeClr val="bg1"/>
                </a:solidFill>
              </a:rPr>
              <a:t>autour de l’arbre.</a:t>
            </a:r>
            <a:endParaRPr lang="fr-FR" dirty="0">
              <a:solidFill>
                <a:schemeClr val="bg1"/>
              </a:solidFill>
            </a:endParaRPr>
          </a:p>
          <a:p>
            <a:endParaRPr lang="fr-FR" b="1" dirty="0">
              <a:solidFill>
                <a:srgbClr val="FF0000"/>
              </a:solidFill>
            </a:endParaRPr>
          </a:p>
          <a:p>
            <a:endParaRPr lang="en-US" b="1" dirty="0">
              <a:solidFill>
                <a:srgbClr val="FF0000"/>
              </a:solidFill>
            </a:endParaRPr>
          </a:p>
        </p:txBody>
      </p:sp>
      <p:sp>
        <p:nvSpPr>
          <p:cNvPr id="3" name="Date Placeholder 2"/>
          <p:cNvSpPr>
            <a:spLocks noGrp="1"/>
          </p:cNvSpPr>
          <p:nvPr>
            <p:ph type="dt" sz="half" idx="10"/>
          </p:nvPr>
        </p:nvSpPr>
        <p:spPr/>
        <p:txBody>
          <a:bodyPr/>
          <a:lstStyle/>
          <a:p>
            <a:fld id="{84598AF3-65D8-45EF-8ADB-E452C488EE42}"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13" name="Oval 5"/>
          <p:cNvSpPr/>
          <p:nvPr/>
        </p:nvSpPr>
        <p:spPr>
          <a:xfrm>
            <a:off x="5155073" y="198243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22"/>
          <p:cNvSpPr/>
          <p:nvPr/>
        </p:nvSpPr>
        <p:spPr>
          <a:xfrm>
            <a:off x="7060073" y="2032996"/>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3"/>
          <p:cNvSpPr/>
          <p:nvPr/>
        </p:nvSpPr>
        <p:spPr>
          <a:xfrm>
            <a:off x="8641223" y="1596473"/>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4"/>
          <p:cNvSpPr/>
          <p:nvPr/>
        </p:nvSpPr>
        <p:spPr>
          <a:xfrm>
            <a:off x="10755773" y="192528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630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p:cNvPicPr>
            <a:picLocks noChangeAspect="1"/>
          </p:cNvPicPr>
          <p:nvPr/>
        </p:nvPicPr>
        <p:blipFill rotWithShape="1">
          <a:blip r:embed="rId2"/>
          <a:srcRect r="4343"/>
          <a:stretch/>
        </p:blipFill>
        <p:spPr>
          <a:xfrm>
            <a:off x="4088681" y="573087"/>
            <a:ext cx="7949439" cy="5654675"/>
          </a:xfrm>
          <a:prstGeom prst="rect">
            <a:avLst/>
          </a:prstGeom>
        </p:spPr>
      </p:pic>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78</a:t>
            </a:fld>
            <a:endParaRPr lang="en-US"/>
          </a:p>
        </p:txBody>
      </p:sp>
      <p:sp>
        <p:nvSpPr>
          <p:cNvPr id="11" name="TextBox 10"/>
          <p:cNvSpPr txBox="1"/>
          <p:nvPr/>
        </p:nvSpPr>
        <p:spPr>
          <a:xfrm>
            <a:off x="838199" y="1325047"/>
            <a:ext cx="3357283" cy="5909310"/>
          </a:xfrm>
          <a:prstGeom prst="rect">
            <a:avLst/>
          </a:prstGeom>
          <a:noFill/>
        </p:spPr>
        <p:txBody>
          <a:bodyPr wrap="square" rtlCol="0">
            <a:spAutoFit/>
          </a:bodyPr>
          <a:lstStyle/>
          <a:p>
            <a:r>
              <a:rPr lang="fr-FR" dirty="0" smtClean="0"/>
              <a:t>Joints à </a:t>
            </a:r>
            <a:r>
              <a:rPr lang="fr-FR" b="1" dirty="0" smtClean="0">
                <a:solidFill>
                  <a:srgbClr val="FF0000"/>
                </a:solidFill>
              </a:rPr>
              <a:t>lèvres</a:t>
            </a:r>
          </a:p>
          <a:p>
            <a:endParaRPr lang="fr-FR" b="1" dirty="0" smtClean="0">
              <a:solidFill>
                <a:srgbClr val="FF0000"/>
              </a:solidFill>
            </a:endParaRPr>
          </a:p>
          <a:p>
            <a:r>
              <a:rPr lang="fr-FR" dirty="0"/>
              <a:t>La lèvre est la partie du joint qui s’appuie directement sur l’arbre en empêchant la sortie d’un liquide ou l’entrée d’un liquide ou de la poussière dans le mécanisme.</a:t>
            </a:r>
          </a:p>
          <a:p>
            <a:endParaRPr lang="fr-FR" dirty="0"/>
          </a:p>
          <a:p>
            <a:r>
              <a:rPr lang="fr-FR" dirty="0" smtClean="0"/>
              <a:t>Ces joints ont plusieurs parties </a:t>
            </a:r>
            <a:r>
              <a:rPr lang="fr-FR" b="1" dirty="0" smtClean="0">
                <a:solidFill>
                  <a:schemeClr val="bg2">
                    <a:lumMod val="50000"/>
                  </a:schemeClr>
                </a:solidFill>
              </a:rPr>
              <a:t>métalliques (en argent sur la figure)</a:t>
            </a:r>
            <a:r>
              <a:rPr lang="fr-FR" b="1" dirty="0" smtClean="0">
                <a:solidFill>
                  <a:schemeClr val="accent1">
                    <a:lumMod val="75000"/>
                  </a:schemeClr>
                </a:solidFill>
              </a:rPr>
              <a:t> </a:t>
            </a:r>
            <a:r>
              <a:rPr lang="fr-FR" dirty="0" smtClean="0"/>
              <a:t>pour tenir en place la partie en </a:t>
            </a:r>
            <a:r>
              <a:rPr lang="fr-FR" b="1" dirty="0" smtClean="0"/>
              <a:t>élastomère (en noire sur la figure)</a:t>
            </a:r>
            <a:r>
              <a:rPr lang="fr-FR" dirty="0" smtClean="0"/>
              <a:t>.</a:t>
            </a:r>
          </a:p>
          <a:p>
            <a:endParaRPr lang="fr-FR" dirty="0"/>
          </a:p>
          <a:p>
            <a:r>
              <a:rPr lang="fr-FR" dirty="0" smtClean="0">
                <a:solidFill>
                  <a:schemeClr val="bg1"/>
                </a:solidFill>
              </a:rPr>
              <a:t>Les plupart de ces joints ont un </a:t>
            </a:r>
            <a:r>
              <a:rPr lang="fr-FR" b="1" dirty="0" smtClean="0">
                <a:solidFill>
                  <a:schemeClr val="bg1"/>
                </a:solidFill>
              </a:rPr>
              <a:t>anneau métallique</a:t>
            </a:r>
            <a:r>
              <a:rPr lang="fr-FR" dirty="0" smtClean="0">
                <a:solidFill>
                  <a:schemeClr val="bg1"/>
                </a:solidFill>
              </a:rPr>
              <a:t> qui ayant le rôle du ressort radial serre le </a:t>
            </a:r>
            <a:r>
              <a:rPr lang="fr-FR" b="1" dirty="0" smtClean="0">
                <a:solidFill>
                  <a:schemeClr val="bg1"/>
                </a:solidFill>
              </a:rPr>
              <a:t>élastomère </a:t>
            </a:r>
            <a:r>
              <a:rPr lang="fr-FR" dirty="0" smtClean="0">
                <a:solidFill>
                  <a:schemeClr val="bg1"/>
                </a:solidFill>
              </a:rPr>
              <a:t>autour de l’arbre.</a:t>
            </a:r>
            <a:endParaRPr lang="fr-FR" dirty="0">
              <a:solidFill>
                <a:schemeClr val="bg1"/>
              </a:solidFill>
            </a:endParaRPr>
          </a:p>
          <a:p>
            <a:endParaRPr lang="fr-FR" b="1" dirty="0">
              <a:solidFill>
                <a:srgbClr val="FF0000"/>
              </a:solidFill>
            </a:endParaRPr>
          </a:p>
          <a:p>
            <a:endParaRPr lang="en-US" b="1" dirty="0">
              <a:solidFill>
                <a:srgbClr val="FF0000"/>
              </a:solidFill>
            </a:endParaRPr>
          </a:p>
        </p:txBody>
      </p:sp>
      <p:sp>
        <p:nvSpPr>
          <p:cNvPr id="3" name="Date Placeholder 2"/>
          <p:cNvSpPr>
            <a:spLocks noGrp="1"/>
          </p:cNvSpPr>
          <p:nvPr>
            <p:ph type="dt" sz="half" idx="10"/>
          </p:nvPr>
        </p:nvSpPr>
        <p:spPr/>
        <p:txBody>
          <a:bodyPr/>
          <a:lstStyle/>
          <a:p>
            <a:fld id="{1F592D2B-B96E-4150-AE02-D60C3F94990D}"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
        <p:nvSpPr>
          <p:cNvPr id="13" name="Oval 5"/>
          <p:cNvSpPr/>
          <p:nvPr/>
        </p:nvSpPr>
        <p:spPr>
          <a:xfrm>
            <a:off x="5155073" y="198243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22"/>
          <p:cNvSpPr/>
          <p:nvPr/>
        </p:nvSpPr>
        <p:spPr>
          <a:xfrm>
            <a:off x="7060073" y="2032996"/>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3"/>
          <p:cNvSpPr/>
          <p:nvPr/>
        </p:nvSpPr>
        <p:spPr>
          <a:xfrm>
            <a:off x="8641223" y="1596473"/>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4"/>
          <p:cNvSpPr/>
          <p:nvPr/>
        </p:nvSpPr>
        <p:spPr>
          <a:xfrm>
            <a:off x="10755773" y="192528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7504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7"/>
          <p:cNvPicPr>
            <a:picLocks noChangeAspect="1"/>
          </p:cNvPicPr>
          <p:nvPr/>
        </p:nvPicPr>
        <p:blipFill rotWithShape="1">
          <a:blip r:embed="rId2"/>
          <a:srcRect r="4343"/>
          <a:stretch/>
        </p:blipFill>
        <p:spPr>
          <a:xfrm>
            <a:off x="4088681" y="573087"/>
            <a:ext cx="7949439" cy="5654675"/>
          </a:xfrm>
          <a:prstGeom prst="rect">
            <a:avLst/>
          </a:prstGeom>
        </p:spPr>
      </p:pic>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79</a:t>
            </a:fld>
            <a:endParaRPr lang="en-US"/>
          </a:p>
        </p:txBody>
      </p:sp>
      <p:sp>
        <p:nvSpPr>
          <p:cNvPr id="3" name="TextBox 2"/>
          <p:cNvSpPr txBox="1"/>
          <p:nvPr/>
        </p:nvSpPr>
        <p:spPr>
          <a:xfrm>
            <a:off x="838199" y="1325047"/>
            <a:ext cx="3362326" cy="5909310"/>
          </a:xfrm>
          <a:prstGeom prst="rect">
            <a:avLst/>
          </a:prstGeom>
          <a:noFill/>
        </p:spPr>
        <p:txBody>
          <a:bodyPr wrap="square" rtlCol="0">
            <a:spAutoFit/>
          </a:bodyPr>
          <a:lstStyle/>
          <a:p>
            <a:r>
              <a:rPr lang="fr-FR" dirty="0" smtClean="0"/>
              <a:t>Joints à </a:t>
            </a:r>
            <a:r>
              <a:rPr lang="fr-FR" b="1" dirty="0" smtClean="0">
                <a:solidFill>
                  <a:srgbClr val="FF0000"/>
                </a:solidFill>
              </a:rPr>
              <a:t>lèvres</a:t>
            </a:r>
          </a:p>
          <a:p>
            <a:endParaRPr lang="fr-FR" b="1" dirty="0" smtClean="0">
              <a:solidFill>
                <a:srgbClr val="FF0000"/>
              </a:solidFill>
            </a:endParaRPr>
          </a:p>
          <a:p>
            <a:r>
              <a:rPr lang="fr-FR" dirty="0"/>
              <a:t>La lèvre est la partie du joint qui s’appuie directement sur l’arbre en empêchant la sortie d’un liquide ou l’entrée d’un liquide ou de la poussière dans le mécanisme.</a:t>
            </a:r>
          </a:p>
          <a:p>
            <a:endParaRPr lang="fr-FR" dirty="0"/>
          </a:p>
          <a:p>
            <a:r>
              <a:rPr lang="fr-FR" dirty="0" smtClean="0"/>
              <a:t>Ces joints ont plusieurs parties </a:t>
            </a:r>
            <a:r>
              <a:rPr lang="fr-FR" b="1" dirty="0" smtClean="0">
                <a:solidFill>
                  <a:schemeClr val="bg2">
                    <a:lumMod val="50000"/>
                  </a:schemeClr>
                </a:solidFill>
              </a:rPr>
              <a:t>métalliques (en argent sur la figure)</a:t>
            </a:r>
            <a:r>
              <a:rPr lang="fr-FR" b="1" dirty="0" smtClean="0">
                <a:solidFill>
                  <a:schemeClr val="accent1">
                    <a:lumMod val="75000"/>
                  </a:schemeClr>
                </a:solidFill>
              </a:rPr>
              <a:t> </a:t>
            </a:r>
            <a:r>
              <a:rPr lang="fr-FR" dirty="0" smtClean="0"/>
              <a:t>pour tenir en place la partie en </a:t>
            </a:r>
            <a:r>
              <a:rPr lang="fr-FR" b="1" dirty="0" smtClean="0"/>
              <a:t>élastomère (en noire sur la figure)</a:t>
            </a:r>
            <a:r>
              <a:rPr lang="fr-FR" dirty="0" smtClean="0"/>
              <a:t>.</a:t>
            </a:r>
          </a:p>
          <a:p>
            <a:endParaRPr lang="fr-FR" dirty="0"/>
          </a:p>
          <a:p>
            <a:r>
              <a:rPr lang="fr-FR" dirty="0" smtClean="0"/>
              <a:t>La plupart de ces joints ont un </a:t>
            </a:r>
            <a:r>
              <a:rPr lang="fr-FR" b="1" dirty="0" smtClean="0">
                <a:solidFill>
                  <a:schemeClr val="accent6"/>
                </a:solidFill>
              </a:rPr>
              <a:t>anneau métallique</a:t>
            </a:r>
            <a:r>
              <a:rPr lang="fr-FR" dirty="0" smtClean="0"/>
              <a:t> qui, ayant le rôle du ressort radial, serre l’</a:t>
            </a:r>
            <a:r>
              <a:rPr lang="fr-FR" b="1" dirty="0" smtClean="0"/>
              <a:t>élastomère </a:t>
            </a:r>
            <a:r>
              <a:rPr lang="fr-FR" dirty="0" smtClean="0"/>
              <a:t>autour de l’arbre.</a:t>
            </a:r>
            <a:endParaRPr lang="fr-FR" dirty="0"/>
          </a:p>
          <a:p>
            <a:endParaRPr lang="fr-FR" b="1" dirty="0">
              <a:solidFill>
                <a:srgbClr val="FF0000"/>
              </a:solidFill>
            </a:endParaRPr>
          </a:p>
          <a:p>
            <a:endParaRPr lang="en-US" b="1" dirty="0">
              <a:solidFill>
                <a:srgbClr val="FF0000"/>
              </a:solidFill>
            </a:endParaRPr>
          </a:p>
        </p:txBody>
      </p:sp>
      <p:sp>
        <p:nvSpPr>
          <p:cNvPr id="6" name="Oval 5"/>
          <p:cNvSpPr/>
          <p:nvPr/>
        </p:nvSpPr>
        <p:spPr>
          <a:xfrm>
            <a:off x="5155073" y="198243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060073" y="2032996"/>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641223" y="1596473"/>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755773" y="1925284"/>
            <a:ext cx="333375" cy="259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713580" y="2876550"/>
            <a:ext cx="361950" cy="2124075"/>
          </a:xfrm>
          <a:custGeom>
            <a:avLst/>
            <a:gdLst>
              <a:gd name="connsiteX0" fmla="*/ 119062 w 361950"/>
              <a:gd name="connsiteY0" fmla="*/ 19050 h 2124075"/>
              <a:gd name="connsiteX1" fmla="*/ 276225 w 361950"/>
              <a:gd name="connsiteY1" fmla="*/ 0 h 2124075"/>
              <a:gd name="connsiteX2" fmla="*/ 361950 w 361950"/>
              <a:gd name="connsiteY2" fmla="*/ 790575 h 2124075"/>
              <a:gd name="connsiteX3" fmla="*/ 328612 w 361950"/>
              <a:gd name="connsiteY3" fmla="*/ 1533525 h 2124075"/>
              <a:gd name="connsiteX4" fmla="*/ 171450 w 361950"/>
              <a:gd name="connsiteY4" fmla="*/ 2124075 h 2124075"/>
              <a:gd name="connsiteX5" fmla="*/ 0 w 361950"/>
              <a:gd name="connsiteY5" fmla="*/ 2109788 h 2124075"/>
              <a:gd name="connsiteX6" fmla="*/ 138112 w 361950"/>
              <a:gd name="connsiteY6" fmla="*/ 1595438 h 2124075"/>
              <a:gd name="connsiteX7" fmla="*/ 200025 w 361950"/>
              <a:gd name="connsiteY7" fmla="*/ 885825 h 2124075"/>
              <a:gd name="connsiteX8" fmla="*/ 152400 w 361950"/>
              <a:gd name="connsiteY8" fmla="*/ 314325 h 2124075"/>
              <a:gd name="connsiteX9" fmla="*/ 119062 w 361950"/>
              <a:gd name="connsiteY9" fmla="*/ 19050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2124075">
                <a:moveTo>
                  <a:pt x="119062" y="19050"/>
                </a:moveTo>
                <a:lnTo>
                  <a:pt x="276225" y="0"/>
                </a:lnTo>
                <a:lnTo>
                  <a:pt x="361950" y="790575"/>
                </a:lnTo>
                <a:lnTo>
                  <a:pt x="328612" y="1533525"/>
                </a:lnTo>
                <a:lnTo>
                  <a:pt x="171450" y="2124075"/>
                </a:lnTo>
                <a:lnTo>
                  <a:pt x="0" y="2109788"/>
                </a:lnTo>
                <a:lnTo>
                  <a:pt x="138112" y="1595438"/>
                </a:lnTo>
                <a:lnTo>
                  <a:pt x="200025" y="885825"/>
                </a:lnTo>
                <a:lnTo>
                  <a:pt x="152400" y="314325"/>
                </a:lnTo>
                <a:lnTo>
                  <a:pt x="119062" y="19050"/>
                </a:lnTo>
                <a:close/>
              </a:path>
            </a:pathLst>
          </a:custGeom>
          <a:solidFill>
            <a:srgbClr val="70AD47">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7669062" y="2903220"/>
            <a:ext cx="289560" cy="800100"/>
          </a:xfrm>
          <a:custGeom>
            <a:avLst/>
            <a:gdLst>
              <a:gd name="connsiteX0" fmla="*/ 0 w 289560"/>
              <a:gd name="connsiteY0" fmla="*/ 30480 h 800100"/>
              <a:gd name="connsiteX1" fmla="*/ 198120 w 289560"/>
              <a:gd name="connsiteY1" fmla="*/ 0 h 800100"/>
              <a:gd name="connsiteX2" fmla="*/ 289560 w 289560"/>
              <a:gd name="connsiteY2" fmla="*/ 350520 h 800100"/>
              <a:gd name="connsiteX3" fmla="*/ 281940 w 289560"/>
              <a:gd name="connsiteY3" fmla="*/ 792480 h 800100"/>
              <a:gd name="connsiteX4" fmla="*/ 114300 w 289560"/>
              <a:gd name="connsiteY4" fmla="*/ 800100 h 800100"/>
              <a:gd name="connsiteX5" fmla="*/ 99060 w 289560"/>
              <a:gd name="connsiteY5" fmla="*/ 426720 h 800100"/>
              <a:gd name="connsiteX6" fmla="*/ 0 w 289560"/>
              <a:gd name="connsiteY6" fmla="*/ 3048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560" h="800100">
                <a:moveTo>
                  <a:pt x="0" y="30480"/>
                </a:moveTo>
                <a:lnTo>
                  <a:pt x="198120" y="0"/>
                </a:lnTo>
                <a:lnTo>
                  <a:pt x="289560" y="350520"/>
                </a:lnTo>
                <a:lnTo>
                  <a:pt x="281940" y="792480"/>
                </a:lnTo>
                <a:lnTo>
                  <a:pt x="114300" y="800100"/>
                </a:lnTo>
                <a:lnTo>
                  <a:pt x="99060" y="426720"/>
                </a:lnTo>
                <a:lnTo>
                  <a:pt x="0" y="30480"/>
                </a:lnTo>
                <a:close/>
              </a:path>
            </a:pathLst>
          </a:custGeom>
          <a:solidFill>
            <a:srgbClr val="70AD47">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1296182" y="2674620"/>
            <a:ext cx="320040" cy="1676400"/>
          </a:xfrm>
          <a:custGeom>
            <a:avLst/>
            <a:gdLst>
              <a:gd name="connsiteX0" fmla="*/ 60960 w 320040"/>
              <a:gd name="connsiteY0" fmla="*/ 38100 h 1676400"/>
              <a:gd name="connsiteX1" fmla="*/ 160020 w 320040"/>
              <a:gd name="connsiteY1" fmla="*/ 0 h 1676400"/>
              <a:gd name="connsiteX2" fmla="*/ 259080 w 320040"/>
              <a:gd name="connsiteY2" fmla="*/ 7620 h 1676400"/>
              <a:gd name="connsiteX3" fmla="*/ 320040 w 320040"/>
              <a:gd name="connsiteY3" fmla="*/ 548640 h 1676400"/>
              <a:gd name="connsiteX4" fmla="*/ 304800 w 320040"/>
              <a:gd name="connsiteY4" fmla="*/ 1066800 h 1676400"/>
              <a:gd name="connsiteX5" fmla="*/ 213360 w 320040"/>
              <a:gd name="connsiteY5" fmla="*/ 1623060 h 1676400"/>
              <a:gd name="connsiteX6" fmla="*/ 106680 w 320040"/>
              <a:gd name="connsiteY6" fmla="*/ 1661160 h 1676400"/>
              <a:gd name="connsiteX7" fmla="*/ 0 w 320040"/>
              <a:gd name="connsiteY7" fmla="*/ 1676400 h 1676400"/>
              <a:gd name="connsiteX8" fmla="*/ 83820 w 320040"/>
              <a:gd name="connsiteY8" fmla="*/ 1303020 h 1676400"/>
              <a:gd name="connsiteX9" fmla="*/ 137160 w 320040"/>
              <a:gd name="connsiteY9" fmla="*/ 685800 h 1676400"/>
              <a:gd name="connsiteX10" fmla="*/ 91440 w 320040"/>
              <a:gd name="connsiteY10" fmla="*/ 190500 h 1676400"/>
              <a:gd name="connsiteX11" fmla="*/ 60960 w 320040"/>
              <a:gd name="connsiteY11" fmla="*/ 381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 h="1676400">
                <a:moveTo>
                  <a:pt x="60960" y="38100"/>
                </a:moveTo>
                <a:lnTo>
                  <a:pt x="160020" y="0"/>
                </a:lnTo>
                <a:lnTo>
                  <a:pt x="259080" y="7620"/>
                </a:lnTo>
                <a:lnTo>
                  <a:pt x="320040" y="548640"/>
                </a:lnTo>
                <a:lnTo>
                  <a:pt x="304800" y="1066800"/>
                </a:lnTo>
                <a:lnTo>
                  <a:pt x="213360" y="1623060"/>
                </a:lnTo>
                <a:lnTo>
                  <a:pt x="106680" y="1661160"/>
                </a:lnTo>
                <a:lnTo>
                  <a:pt x="0" y="1676400"/>
                </a:lnTo>
                <a:lnTo>
                  <a:pt x="83820" y="1303020"/>
                </a:lnTo>
                <a:lnTo>
                  <a:pt x="137160" y="685800"/>
                </a:lnTo>
                <a:lnTo>
                  <a:pt x="91440" y="190500"/>
                </a:lnTo>
                <a:lnTo>
                  <a:pt x="60960" y="38100"/>
                </a:lnTo>
                <a:close/>
              </a:path>
            </a:pathLst>
          </a:custGeom>
          <a:solidFill>
            <a:srgbClr val="70AD47">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93161" y="1679222"/>
            <a:ext cx="395287" cy="303212"/>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98161" y="1684341"/>
            <a:ext cx="395287" cy="303212"/>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793873" y="1596473"/>
            <a:ext cx="395287" cy="303212"/>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1355EE52-1109-4E56-BB05-2A3E37E76F39}" type="datetime7">
              <a:rPr lang="en-US" smtClean="0"/>
              <a:pPr/>
              <a:t>Nov-18</a:t>
            </a:fld>
            <a:endParaRPr lang="en-US"/>
          </a:p>
        </p:txBody>
      </p:sp>
      <p:sp>
        <p:nvSpPr>
          <p:cNvPr id="12" name="Footer Placeholder 11"/>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75103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smtClean="0"/>
              <a:t>Paliers lisses </a:t>
            </a:r>
            <a:r>
              <a:rPr lang="fr-FR" sz="3600" dirty="0" smtClean="0"/>
              <a:t>(</a:t>
            </a:r>
            <a:r>
              <a:rPr lang="fr-FR" sz="3600" dirty="0" err="1" smtClean="0"/>
              <a:t>ang</a:t>
            </a:r>
            <a:r>
              <a:rPr lang="fr-FR" sz="3600" dirty="0" smtClean="0"/>
              <a:t> : </a:t>
            </a:r>
            <a:r>
              <a:rPr lang="fr-FR" sz="3600" dirty="0" err="1" smtClean="0"/>
              <a:t>bearing</a:t>
            </a:r>
            <a:r>
              <a:rPr lang="fr-FR" sz="3600" dirty="0" smtClean="0"/>
              <a:t> / simple </a:t>
            </a:r>
            <a:r>
              <a:rPr lang="fr-FR" sz="3600" dirty="0" err="1" smtClean="0"/>
              <a:t>bearing</a:t>
            </a:r>
            <a:r>
              <a:rPr lang="fr-FR" sz="3600" dirty="0" smtClean="0"/>
              <a:t>)</a:t>
            </a:r>
            <a:endParaRPr lang="en-US" sz="3600"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801" t="21103" r="1213" b="51700"/>
          <a:stretch/>
        </p:blipFill>
        <p:spPr bwMode="auto">
          <a:xfrm>
            <a:off x="922638" y="2425238"/>
            <a:ext cx="4992129" cy="103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3"/>
          <a:stretch>
            <a:fillRect/>
          </a:stretch>
        </p:blipFill>
        <p:spPr>
          <a:xfrm>
            <a:off x="3872299" y="3467793"/>
            <a:ext cx="1967299" cy="1973371"/>
          </a:xfrm>
          <a:prstGeom prst="rect">
            <a:avLst/>
          </a:prstGeom>
        </p:spPr>
      </p:pic>
      <p:pic>
        <p:nvPicPr>
          <p:cNvPr id="21" name="Picture 20"/>
          <p:cNvPicPr>
            <a:picLocks noChangeAspect="1"/>
          </p:cNvPicPr>
          <p:nvPr/>
        </p:nvPicPr>
        <p:blipFill rotWithShape="1">
          <a:blip r:embed="rId4"/>
          <a:srcRect l="21216" t="6531" r="20540" b="3739"/>
          <a:stretch/>
        </p:blipFill>
        <p:spPr>
          <a:xfrm>
            <a:off x="1353065" y="3585070"/>
            <a:ext cx="1606379" cy="1856094"/>
          </a:xfrm>
          <a:prstGeom prst="rect">
            <a:avLst/>
          </a:prstGeom>
        </p:spPr>
      </p:pic>
      <p:sp>
        <p:nvSpPr>
          <p:cNvPr id="22" name="TextBox 21"/>
          <p:cNvSpPr txBox="1"/>
          <p:nvPr/>
        </p:nvSpPr>
        <p:spPr>
          <a:xfrm>
            <a:off x="1254211" y="5512724"/>
            <a:ext cx="1804086" cy="646331"/>
          </a:xfrm>
          <a:prstGeom prst="rect">
            <a:avLst/>
          </a:prstGeom>
          <a:noFill/>
        </p:spPr>
        <p:txBody>
          <a:bodyPr wrap="square" rtlCol="0">
            <a:spAutoFit/>
          </a:bodyPr>
          <a:lstStyle/>
          <a:p>
            <a:pPr algn="ctr"/>
            <a:r>
              <a:rPr lang="fr-FR" dirty="0" smtClean="0"/>
              <a:t>Coussinet cylindrique</a:t>
            </a:r>
            <a:endParaRPr lang="en-US" dirty="0"/>
          </a:p>
        </p:txBody>
      </p:sp>
      <p:sp>
        <p:nvSpPr>
          <p:cNvPr id="25" name="TextBox 24"/>
          <p:cNvSpPr txBox="1"/>
          <p:nvPr/>
        </p:nvSpPr>
        <p:spPr>
          <a:xfrm>
            <a:off x="3953905" y="5374224"/>
            <a:ext cx="1804086" cy="923330"/>
          </a:xfrm>
          <a:prstGeom prst="rect">
            <a:avLst/>
          </a:prstGeom>
          <a:noFill/>
        </p:spPr>
        <p:txBody>
          <a:bodyPr wrap="square" rtlCol="0">
            <a:spAutoFit/>
          </a:bodyPr>
          <a:lstStyle/>
          <a:p>
            <a:pPr algn="ctr"/>
            <a:r>
              <a:rPr lang="fr-FR" dirty="0" smtClean="0"/>
              <a:t>Coussinet cylindrique à collerette</a:t>
            </a:r>
            <a:endParaRPr lang="en-US" dirty="0"/>
          </a:p>
        </p:txBody>
      </p:sp>
      <p:pic>
        <p:nvPicPr>
          <p:cNvPr id="24" name="Picture 23"/>
          <p:cNvPicPr>
            <a:picLocks noChangeAspect="1"/>
          </p:cNvPicPr>
          <p:nvPr/>
        </p:nvPicPr>
        <p:blipFill>
          <a:blip r:embed="rId5"/>
          <a:stretch>
            <a:fillRect/>
          </a:stretch>
        </p:blipFill>
        <p:spPr>
          <a:xfrm>
            <a:off x="6807952" y="1714955"/>
            <a:ext cx="5015160" cy="4101957"/>
          </a:xfrm>
          <a:prstGeom prst="rect">
            <a:avLst/>
          </a:prstGeom>
        </p:spPr>
      </p:pic>
      <p:cxnSp>
        <p:nvCxnSpPr>
          <p:cNvPr id="27" name="Straight Arrow Connector 26"/>
          <p:cNvCxnSpPr/>
          <p:nvPr/>
        </p:nvCxnSpPr>
        <p:spPr>
          <a:xfrm flipH="1">
            <a:off x="9168714" y="2660822"/>
            <a:ext cx="502509" cy="395416"/>
          </a:xfrm>
          <a:prstGeom prst="straightConnector1">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621795" y="2461504"/>
            <a:ext cx="787924" cy="307777"/>
          </a:xfrm>
          <a:prstGeom prst="rect">
            <a:avLst/>
          </a:prstGeom>
          <a:noFill/>
        </p:spPr>
        <p:txBody>
          <a:bodyPr wrap="square" rtlCol="0">
            <a:spAutoFit/>
          </a:bodyPr>
          <a:lstStyle/>
          <a:p>
            <a:r>
              <a:rPr lang="en-US" sz="1400" dirty="0" smtClean="0">
                <a:solidFill>
                  <a:srgbClr val="CC3300"/>
                </a:solidFill>
              </a:rPr>
              <a:t>Shaft</a:t>
            </a:r>
            <a:endParaRPr lang="en-US" sz="1400" dirty="0">
              <a:solidFill>
                <a:srgbClr val="CC3300"/>
              </a:solidFill>
            </a:endParaRPr>
          </a:p>
        </p:txBody>
      </p:sp>
      <p:sp>
        <p:nvSpPr>
          <p:cNvPr id="3" name="Slide Number Placeholder 2"/>
          <p:cNvSpPr>
            <a:spLocks noGrp="1"/>
          </p:cNvSpPr>
          <p:nvPr>
            <p:ph type="sldNum" sz="quarter" idx="12"/>
          </p:nvPr>
        </p:nvSpPr>
        <p:spPr/>
        <p:txBody>
          <a:bodyPr/>
          <a:lstStyle/>
          <a:p>
            <a:fld id="{230B57C3-84FA-4272-A19F-178388A8D0D6}" type="slidenum">
              <a:rPr lang="en-US" smtClean="0"/>
              <a:pPr/>
              <a:t>8</a:t>
            </a:fld>
            <a:endParaRPr lang="en-US"/>
          </a:p>
        </p:txBody>
      </p:sp>
      <p:sp>
        <p:nvSpPr>
          <p:cNvPr id="13" name="TextBox 12"/>
          <p:cNvSpPr txBox="1"/>
          <p:nvPr/>
        </p:nvSpPr>
        <p:spPr>
          <a:xfrm>
            <a:off x="827387" y="1472551"/>
            <a:ext cx="6089823" cy="646331"/>
          </a:xfrm>
          <a:prstGeom prst="rect">
            <a:avLst/>
          </a:prstGeom>
          <a:noFill/>
        </p:spPr>
        <p:txBody>
          <a:bodyPr wrap="square" rtlCol="0">
            <a:spAutoFit/>
          </a:bodyPr>
          <a:lstStyle/>
          <a:p>
            <a:r>
              <a:rPr lang="fr-FR" dirty="0" smtClean="0"/>
              <a:t>Paliers Lisses : L’arbre repose sur un Coussinet </a:t>
            </a:r>
            <a:br>
              <a:rPr lang="fr-FR" dirty="0" smtClean="0"/>
            </a:br>
            <a:r>
              <a:rPr lang="fr-FR" dirty="0" smtClean="0"/>
              <a:t>(</a:t>
            </a:r>
            <a:r>
              <a:rPr lang="fr-FR" dirty="0" err="1" smtClean="0"/>
              <a:t>ang</a:t>
            </a:r>
            <a:r>
              <a:rPr lang="fr-FR" dirty="0" smtClean="0"/>
              <a:t> : </a:t>
            </a:r>
            <a:r>
              <a:rPr lang="fr-FR" dirty="0" err="1" smtClean="0"/>
              <a:t>bushing</a:t>
            </a:r>
            <a:r>
              <a:rPr lang="fr-FR" dirty="0" smtClean="0"/>
              <a:t> / plain </a:t>
            </a:r>
            <a:r>
              <a:rPr lang="fr-FR" dirty="0" err="1" smtClean="0"/>
              <a:t>bearing</a:t>
            </a:r>
            <a:r>
              <a:rPr lang="fr-FR" dirty="0" smtClean="0"/>
              <a:t>). </a:t>
            </a:r>
            <a:endParaRPr lang="en-US" dirty="0"/>
          </a:p>
        </p:txBody>
      </p:sp>
      <p:sp>
        <p:nvSpPr>
          <p:cNvPr id="5" name="Date Placeholder 4"/>
          <p:cNvSpPr>
            <a:spLocks noGrp="1"/>
          </p:cNvSpPr>
          <p:nvPr>
            <p:ph type="dt" sz="half" idx="10"/>
          </p:nvPr>
        </p:nvSpPr>
        <p:spPr/>
        <p:txBody>
          <a:bodyPr/>
          <a:lstStyle/>
          <a:p>
            <a:fld id="{74035AB0-6333-4AC5-AA32-983F8471569F}"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5729204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80</a:t>
            </a:fld>
            <a:endParaRPr lang="en-US"/>
          </a:p>
        </p:txBody>
      </p:sp>
      <p:sp>
        <p:nvSpPr>
          <p:cNvPr id="12" name="TextBox 11"/>
          <p:cNvSpPr txBox="1"/>
          <p:nvPr/>
        </p:nvSpPr>
        <p:spPr>
          <a:xfrm>
            <a:off x="838200" y="1405729"/>
            <a:ext cx="5177118" cy="6463308"/>
          </a:xfrm>
          <a:prstGeom prst="rect">
            <a:avLst/>
          </a:prstGeom>
          <a:noFill/>
        </p:spPr>
        <p:txBody>
          <a:bodyPr wrap="square" rtlCol="0">
            <a:spAutoFit/>
          </a:bodyPr>
          <a:lstStyle/>
          <a:p>
            <a:r>
              <a:rPr lang="fr-FR" dirty="0" smtClean="0"/>
              <a:t>Tous les détails dont on a parlé avant sont présentés sur le dessin normalisé d’un joint à lèvres.</a:t>
            </a:r>
          </a:p>
          <a:p>
            <a:endParaRPr lang="fr-FR" dirty="0" smtClean="0"/>
          </a:p>
          <a:p>
            <a:r>
              <a:rPr lang="fr-FR" dirty="0" smtClean="0">
                <a:solidFill>
                  <a:schemeClr val="bg1"/>
                </a:solidFill>
              </a:rPr>
              <a:t>Attention : Les joints à lèvres (et aussi les joints qui ne sont pas symétriques – comme tous les exemples du diapositif précèdent, et le V-ring) doit être orientés proprement pour accomplir leur fonction, comme indiqué à la figure, avec la lèvre proche de la partie intérieur du mécanisme.</a:t>
            </a:r>
          </a:p>
          <a:p>
            <a:endParaRPr lang="fr-FR" dirty="0">
              <a:solidFill>
                <a:schemeClr val="bg1"/>
              </a:solidFill>
            </a:endParaRPr>
          </a:p>
          <a:p>
            <a:r>
              <a:rPr lang="fr-FR" dirty="0" smtClean="0">
                <a:solidFill>
                  <a:schemeClr val="bg1"/>
                </a:solidFill>
              </a:rPr>
              <a:t>Pour éviter de dessiner tous les détails d’un joint, </a:t>
            </a:r>
            <a:r>
              <a:rPr lang="fr-FR" dirty="0">
                <a:solidFill>
                  <a:schemeClr val="bg1"/>
                </a:solidFill>
              </a:rPr>
              <a:t>l</a:t>
            </a:r>
            <a:r>
              <a:rPr lang="fr-FR" dirty="0" smtClean="0">
                <a:solidFill>
                  <a:schemeClr val="bg1"/>
                </a:solidFill>
              </a:rPr>
              <a:t>es représentations simplifiées sont très suivant utilisées sur les dessins. La flèche de ces représentations indique le point ou le joint rendre le mécanisme entache. </a:t>
            </a:r>
          </a:p>
          <a:p>
            <a:endParaRPr lang="fr-FR" dirty="0"/>
          </a:p>
          <a:p>
            <a:endParaRPr lang="fr-FR" dirty="0" smtClean="0"/>
          </a:p>
          <a:p>
            <a:endParaRPr lang="fr-FR" dirty="0"/>
          </a:p>
          <a:p>
            <a:endParaRPr lang="fr-FR" dirty="0" smtClean="0"/>
          </a:p>
          <a:p>
            <a:endParaRPr lang="fr-FR" dirty="0"/>
          </a:p>
          <a:p>
            <a:r>
              <a:rPr lang="fr-FR" dirty="0" smtClean="0"/>
              <a:t> </a:t>
            </a:r>
            <a:endParaRPr lang="fr-FR" dirty="0"/>
          </a:p>
          <a:p>
            <a:endParaRPr lang="fr-FR" b="1" dirty="0">
              <a:solidFill>
                <a:srgbClr val="FF0000"/>
              </a:solidFill>
            </a:endParaRPr>
          </a:p>
          <a:p>
            <a:endParaRPr lang="en-US" b="1" dirty="0">
              <a:solidFill>
                <a:srgbClr val="FF0000"/>
              </a:solidFill>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05" t="22830" r="73644" b="25445"/>
          <a:stretch/>
        </p:blipFill>
        <p:spPr bwMode="auto">
          <a:xfrm>
            <a:off x="6454236" y="65321"/>
            <a:ext cx="1206458" cy="325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23412" y="188259"/>
            <a:ext cx="1470212" cy="369332"/>
          </a:xfrm>
          <a:prstGeom prst="rect">
            <a:avLst/>
          </a:prstGeom>
          <a:noFill/>
        </p:spPr>
        <p:txBody>
          <a:bodyPr wrap="square" rtlCol="0">
            <a:spAutoFit/>
          </a:bodyPr>
          <a:lstStyle/>
          <a:p>
            <a:r>
              <a:rPr lang="fr-FR" dirty="0" smtClean="0"/>
              <a:t>Elastomère</a:t>
            </a:r>
            <a:endParaRPr lang="en-US" dirty="0"/>
          </a:p>
        </p:txBody>
      </p:sp>
      <p:cxnSp>
        <p:nvCxnSpPr>
          <p:cNvPr id="8" name="Straight Arrow Connector 7"/>
          <p:cNvCxnSpPr/>
          <p:nvPr/>
        </p:nvCxnSpPr>
        <p:spPr>
          <a:xfrm flipH="1" flipV="1">
            <a:off x="7315200" y="277906"/>
            <a:ext cx="699248" cy="87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14448" y="488063"/>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4" name="Straight Arrow Connector 13"/>
          <p:cNvCxnSpPr/>
          <p:nvPr/>
        </p:nvCxnSpPr>
        <p:spPr>
          <a:xfrm flipH="1" flipV="1">
            <a:off x="7001436" y="488064"/>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99612" y="2504326"/>
            <a:ext cx="1470212" cy="369332"/>
          </a:xfrm>
          <a:prstGeom prst="rect">
            <a:avLst/>
          </a:prstGeom>
          <a:noFill/>
        </p:spPr>
        <p:txBody>
          <a:bodyPr wrap="square" rtlCol="0">
            <a:spAutoFit/>
          </a:bodyPr>
          <a:lstStyle/>
          <a:p>
            <a:r>
              <a:rPr lang="fr-FR" dirty="0" smtClean="0"/>
              <a:t>Elastomère</a:t>
            </a:r>
            <a:endParaRPr lang="en-US" dirty="0"/>
          </a:p>
        </p:txBody>
      </p:sp>
      <p:cxnSp>
        <p:nvCxnSpPr>
          <p:cNvPr id="17" name="Straight Arrow Connector 16"/>
          <p:cNvCxnSpPr/>
          <p:nvPr/>
        </p:nvCxnSpPr>
        <p:spPr>
          <a:xfrm flipH="1" flipV="1">
            <a:off x="7396235" y="2659044"/>
            <a:ext cx="694413" cy="22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005484" y="2799379"/>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20" name="Straight Arrow Connector 19"/>
          <p:cNvCxnSpPr/>
          <p:nvPr/>
        </p:nvCxnSpPr>
        <p:spPr>
          <a:xfrm flipH="1" flipV="1">
            <a:off x="6992472" y="2799380"/>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05484" y="1382632"/>
            <a:ext cx="1810870" cy="646331"/>
          </a:xfrm>
          <a:prstGeom prst="rect">
            <a:avLst/>
          </a:prstGeom>
          <a:noFill/>
        </p:spPr>
        <p:txBody>
          <a:bodyPr wrap="square" rtlCol="0">
            <a:spAutoFit/>
          </a:bodyPr>
          <a:lstStyle/>
          <a:p>
            <a:r>
              <a:rPr lang="fr-FR" dirty="0" smtClean="0"/>
              <a:t>Ressort cylindrique</a:t>
            </a:r>
            <a:endParaRPr lang="en-US" dirty="0"/>
          </a:p>
        </p:txBody>
      </p:sp>
      <p:cxnSp>
        <p:nvCxnSpPr>
          <p:cNvPr id="22" name="Straight Arrow Connector 21"/>
          <p:cNvCxnSpPr/>
          <p:nvPr/>
        </p:nvCxnSpPr>
        <p:spPr>
          <a:xfrm flipH="1" flipV="1">
            <a:off x="7315200" y="709589"/>
            <a:ext cx="775448" cy="1001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259170" y="1714864"/>
            <a:ext cx="840442" cy="91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1913" y="787651"/>
            <a:ext cx="733331" cy="369332"/>
          </a:xfrm>
          <a:prstGeom prst="rect">
            <a:avLst/>
          </a:prstGeom>
          <a:noFill/>
        </p:spPr>
        <p:txBody>
          <a:bodyPr wrap="square" rtlCol="0">
            <a:spAutoFit/>
          </a:bodyPr>
          <a:lstStyle/>
          <a:p>
            <a:r>
              <a:rPr lang="fr-FR" dirty="0" smtClean="0"/>
              <a:t>Lèvre</a:t>
            </a:r>
            <a:endParaRPr lang="en-US" dirty="0"/>
          </a:p>
        </p:txBody>
      </p:sp>
      <p:cxnSp>
        <p:nvCxnSpPr>
          <p:cNvPr id="9" name="Straight Arrow Connector 8"/>
          <p:cNvCxnSpPr>
            <a:stCxn id="6" idx="3"/>
          </p:cNvCxnSpPr>
          <p:nvPr/>
        </p:nvCxnSpPr>
        <p:spPr>
          <a:xfrm flipV="1">
            <a:off x="6645244" y="905347"/>
            <a:ext cx="613926" cy="66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45244" y="972317"/>
            <a:ext cx="660992" cy="1435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ACCC20EA-14C9-41B5-9FAD-683CB82C7127}"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252414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81</a:t>
            </a:fld>
            <a:endParaRPr lang="en-US"/>
          </a:p>
        </p:txBody>
      </p:sp>
      <p:pic>
        <p:nvPicPr>
          <p:cNvPr id="3" name="Picture 2"/>
          <p:cNvPicPr>
            <a:picLocks noChangeAspect="1"/>
          </p:cNvPicPr>
          <p:nvPr/>
        </p:nvPicPr>
        <p:blipFill rotWithShape="1">
          <a:blip r:embed="rId2"/>
          <a:srcRect t="8811" r="5280"/>
          <a:stretch/>
        </p:blipFill>
        <p:spPr>
          <a:xfrm>
            <a:off x="9972581" y="634216"/>
            <a:ext cx="2219419" cy="2133572"/>
          </a:xfrm>
          <a:prstGeom prst="rect">
            <a:avLst/>
          </a:prstGeom>
        </p:spPr>
      </p:pic>
      <p:sp>
        <p:nvSpPr>
          <p:cNvPr id="12" name="TextBox 11"/>
          <p:cNvSpPr txBox="1"/>
          <p:nvPr/>
        </p:nvSpPr>
        <p:spPr>
          <a:xfrm>
            <a:off x="838200" y="1405729"/>
            <a:ext cx="5177118" cy="6463308"/>
          </a:xfrm>
          <a:prstGeom prst="rect">
            <a:avLst/>
          </a:prstGeom>
          <a:noFill/>
        </p:spPr>
        <p:txBody>
          <a:bodyPr wrap="square" rtlCol="0">
            <a:spAutoFit/>
          </a:bodyPr>
          <a:lstStyle/>
          <a:p>
            <a:r>
              <a:rPr lang="fr-FR" dirty="0"/>
              <a:t>Tous les détails dont on a parlé avant sont présentés sur le dessin normalisé d’un joint à lèvres.</a:t>
            </a:r>
          </a:p>
          <a:p>
            <a:endParaRPr lang="fr-FR" dirty="0" smtClean="0"/>
          </a:p>
          <a:p>
            <a:r>
              <a:rPr lang="fr-FR" b="1" u="sng" dirty="0" smtClean="0"/>
              <a:t>Attention :</a:t>
            </a:r>
            <a:r>
              <a:rPr lang="fr-FR" dirty="0" smtClean="0"/>
              <a:t> Les joints à lèvres (et aussi les joints qui ne sont pas symétriques – comme tous les exemples du dispositif précédent, et le V-ring) doit être orientés proprement pour accomplir leur fonction, comme indiqué sur la figure, avec la lèvre proche de la partie intérieur du mécanisme.</a:t>
            </a:r>
          </a:p>
          <a:p>
            <a:endParaRPr lang="fr-FR" dirty="0"/>
          </a:p>
          <a:p>
            <a:r>
              <a:rPr lang="fr-FR" dirty="0" smtClean="0">
                <a:solidFill>
                  <a:schemeClr val="bg1"/>
                </a:solidFill>
              </a:rPr>
              <a:t>Pour éviter de dessiner tous les détails d’un joint, </a:t>
            </a:r>
            <a:r>
              <a:rPr lang="fr-FR" dirty="0">
                <a:solidFill>
                  <a:schemeClr val="bg1"/>
                </a:solidFill>
              </a:rPr>
              <a:t>l</a:t>
            </a:r>
            <a:r>
              <a:rPr lang="fr-FR" dirty="0" smtClean="0">
                <a:solidFill>
                  <a:schemeClr val="bg1"/>
                </a:solidFill>
              </a:rPr>
              <a:t>es représentations simplifiées sont très suivant utilisées sur les dessins. La flèche de ces représentations indique le point ou le joint rendre le mécanisme entache. </a:t>
            </a:r>
          </a:p>
          <a:p>
            <a:endParaRPr lang="fr-FR" dirty="0"/>
          </a:p>
          <a:p>
            <a:endParaRPr lang="fr-FR" dirty="0" smtClean="0"/>
          </a:p>
          <a:p>
            <a:endParaRPr lang="fr-FR" dirty="0"/>
          </a:p>
          <a:p>
            <a:endParaRPr lang="fr-FR" dirty="0" smtClean="0"/>
          </a:p>
          <a:p>
            <a:endParaRPr lang="fr-FR" dirty="0"/>
          </a:p>
          <a:p>
            <a:r>
              <a:rPr lang="fr-FR" dirty="0" smtClean="0"/>
              <a:t> </a:t>
            </a:r>
            <a:endParaRPr lang="fr-FR" dirty="0"/>
          </a:p>
          <a:p>
            <a:endParaRPr lang="fr-FR" b="1" dirty="0">
              <a:solidFill>
                <a:srgbClr val="FF0000"/>
              </a:solidFill>
            </a:endParaRPr>
          </a:p>
          <a:p>
            <a:endParaRPr lang="en-US" b="1" dirty="0">
              <a:solidFill>
                <a:srgbClr val="FF0000"/>
              </a:solidFill>
            </a:endParaRPr>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05" t="22830" r="73644" b="25445"/>
          <a:stretch/>
        </p:blipFill>
        <p:spPr bwMode="auto">
          <a:xfrm>
            <a:off x="6454236" y="65321"/>
            <a:ext cx="1206458" cy="325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023412" y="188259"/>
            <a:ext cx="1470212" cy="369332"/>
          </a:xfrm>
          <a:prstGeom prst="rect">
            <a:avLst/>
          </a:prstGeom>
          <a:noFill/>
        </p:spPr>
        <p:txBody>
          <a:bodyPr wrap="square" rtlCol="0">
            <a:spAutoFit/>
          </a:bodyPr>
          <a:lstStyle/>
          <a:p>
            <a:r>
              <a:rPr lang="fr-FR" dirty="0" smtClean="0"/>
              <a:t>Elastomère</a:t>
            </a:r>
            <a:endParaRPr lang="en-US" dirty="0"/>
          </a:p>
        </p:txBody>
      </p:sp>
      <p:cxnSp>
        <p:nvCxnSpPr>
          <p:cNvPr id="8" name="Straight Arrow Connector 7"/>
          <p:cNvCxnSpPr/>
          <p:nvPr/>
        </p:nvCxnSpPr>
        <p:spPr>
          <a:xfrm flipH="1" flipV="1">
            <a:off x="7315200" y="277906"/>
            <a:ext cx="699248" cy="87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014448" y="488063"/>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0" name="Straight Arrow Connector 9"/>
          <p:cNvCxnSpPr/>
          <p:nvPr/>
        </p:nvCxnSpPr>
        <p:spPr>
          <a:xfrm flipH="1" flipV="1">
            <a:off x="7001436" y="488064"/>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099612" y="2504326"/>
            <a:ext cx="1470212" cy="369332"/>
          </a:xfrm>
          <a:prstGeom prst="rect">
            <a:avLst/>
          </a:prstGeom>
          <a:noFill/>
        </p:spPr>
        <p:txBody>
          <a:bodyPr wrap="square" rtlCol="0">
            <a:spAutoFit/>
          </a:bodyPr>
          <a:lstStyle/>
          <a:p>
            <a:r>
              <a:rPr lang="fr-FR" dirty="0" smtClean="0"/>
              <a:t>Elastomère</a:t>
            </a:r>
            <a:endParaRPr lang="en-US" dirty="0"/>
          </a:p>
        </p:txBody>
      </p:sp>
      <p:cxnSp>
        <p:nvCxnSpPr>
          <p:cNvPr id="13" name="Straight Arrow Connector 12"/>
          <p:cNvCxnSpPr/>
          <p:nvPr/>
        </p:nvCxnSpPr>
        <p:spPr>
          <a:xfrm flipH="1" flipV="1">
            <a:off x="7396235" y="2659044"/>
            <a:ext cx="694413" cy="22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05484" y="2799379"/>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6" name="Straight Arrow Connector 15"/>
          <p:cNvCxnSpPr/>
          <p:nvPr/>
        </p:nvCxnSpPr>
        <p:spPr>
          <a:xfrm flipH="1" flipV="1">
            <a:off x="6992472" y="2799380"/>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05484" y="1382632"/>
            <a:ext cx="1810870" cy="646331"/>
          </a:xfrm>
          <a:prstGeom prst="rect">
            <a:avLst/>
          </a:prstGeom>
          <a:noFill/>
        </p:spPr>
        <p:txBody>
          <a:bodyPr wrap="square" rtlCol="0">
            <a:spAutoFit/>
          </a:bodyPr>
          <a:lstStyle/>
          <a:p>
            <a:r>
              <a:rPr lang="fr-FR" dirty="0" smtClean="0"/>
              <a:t>Ressort cylindrique</a:t>
            </a:r>
            <a:endParaRPr lang="en-US" dirty="0"/>
          </a:p>
        </p:txBody>
      </p:sp>
      <p:cxnSp>
        <p:nvCxnSpPr>
          <p:cNvPr id="18" name="Straight Arrow Connector 17"/>
          <p:cNvCxnSpPr/>
          <p:nvPr/>
        </p:nvCxnSpPr>
        <p:spPr>
          <a:xfrm flipH="1" flipV="1">
            <a:off x="7315200" y="709589"/>
            <a:ext cx="775448" cy="1001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59170" y="1714864"/>
            <a:ext cx="840442" cy="91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260543" y="363945"/>
            <a:ext cx="1386332" cy="1245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493624" y="1058576"/>
            <a:ext cx="1216626" cy="69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153053" y="1732695"/>
            <a:ext cx="1720159" cy="141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11913" y="787651"/>
            <a:ext cx="733331" cy="369332"/>
          </a:xfrm>
          <a:prstGeom prst="rect">
            <a:avLst/>
          </a:prstGeom>
          <a:noFill/>
        </p:spPr>
        <p:txBody>
          <a:bodyPr wrap="square" rtlCol="0">
            <a:spAutoFit/>
          </a:bodyPr>
          <a:lstStyle/>
          <a:p>
            <a:r>
              <a:rPr lang="fr-FR" dirty="0" smtClean="0"/>
              <a:t>Lèvre</a:t>
            </a:r>
            <a:endParaRPr lang="en-US" dirty="0"/>
          </a:p>
        </p:txBody>
      </p:sp>
      <p:cxnSp>
        <p:nvCxnSpPr>
          <p:cNvPr id="28" name="Straight Arrow Connector 27"/>
          <p:cNvCxnSpPr>
            <a:stCxn id="27" idx="3"/>
          </p:cNvCxnSpPr>
          <p:nvPr/>
        </p:nvCxnSpPr>
        <p:spPr>
          <a:xfrm flipV="1">
            <a:off x="6645244" y="905347"/>
            <a:ext cx="613926" cy="66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645244" y="972317"/>
            <a:ext cx="660992" cy="1435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21754" y="2504326"/>
            <a:ext cx="1170246" cy="923330"/>
          </a:xfrm>
          <a:prstGeom prst="rect">
            <a:avLst/>
          </a:prstGeom>
          <a:noFill/>
        </p:spPr>
        <p:txBody>
          <a:bodyPr wrap="square" rtlCol="0">
            <a:spAutoFit/>
          </a:bodyPr>
          <a:lstStyle/>
          <a:p>
            <a:r>
              <a:rPr lang="fr-FR" dirty="0"/>
              <a:t>L</a:t>
            </a:r>
            <a:r>
              <a:rPr lang="fr-FR" dirty="0" smtClean="0"/>
              <a:t>a lèvre appuie sur l’arbre</a:t>
            </a:r>
            <a:endParaRPr lang="en-US" dirty="0"/>
          </a:p>
        </p:txBody>
      </p:sp>
      <p:cxnSp>
        <p:nvCxnSpPr>
          <p:cNvPr id="31" name="Straight Arrow Connector 30"/>
          <p:cNvCxnSpPr/>
          <p:nvPr/>
        </p:nvCxnSpPr>
        <p:spPr>
          <a:xfrm flipH="1" flipV="1">
            <a:off x="10981854" y="2028966"/>
            <a:ext cx="460939" cy="598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AA5D8C2B-BFEE-4FF3-AB2E-24FAD052C420}"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8658604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5" name="Slide Number Placeholder 4"/>
          <p:cNvSpPr>
            <a:spLocks noGrp="1"/>
          </p:cNvSpPr>
          <p:nvPr>
            <p:ph type="sldNum" sz="quarter" idx="12"/>
          </p:nvPr>
        </p:nvSpPr>
        <p:spPr/>
        <p:txBody>
          <a:bodyPr/>
          <a:lstStyle/>
          <a:p>
            <a:fld id="{230B57C3-84FA-4272-A19F-178388A8D0D6}" type="slidenum">
              <a:rPr lang="en-US" smtClean="0"/>
              <a:pPr/>
              <a:t>82</a:t>
            </a:fld>
            <a:endParaRPr lang="en-US"/>
          </a:p>
        </p:txBody>
      </p:sp>
      <p:pic>
        <p:nvPicPr>
          <p:cNvPr id="3" name="Picture 2"/>
          <p:cNvPicPr>
            <a:picLocks noChangeAspect="1"/>
          </p:cNvPicPr>
          <p:nvPr/>
        </p:nvPicPr>
        <p:blipFill rotWithShape="1">
          <a:blip r:embed="rId2"/>
          <a:srcRect t="8811" r="5280"/>
          <a:stretch/>
        </p:blipFill>
        <p:spPr>
          <a:xfrm>
            <a:off x="9972581" y="634216"/>
            <a:ext cx="2219419" cy="2133572"/>
          </a:xfrm>
          <a:prstGeom prst="rect">
            <a:avLst/>
          </a:prstGeom>
        </p:spPr>
      </p:pic>
      <p:sp>
        <p:nvSpPr>
          <p:cNvPr id="12" name="TextBox 11"/>
          <p:cNvSpPr txBox="1"/>
          <p:nvPr/>
        </p:nvSpPr>
        <p:spPr>
          <a:xfrm>
            <a:off x="838200" y="1405729"/>
            <a:ext cx="5177118" cy="6463308"/>
          </a:xfrm>
          <a:prstGeom prst="rect">
            <a:avLst/>
          </a:prstGeom>
          <a:noFill/>
        </p:spPr>
        <p:txBody>
          <a:bodyPr wrap="square" rtlCol="0">
            <a:spAutoFit/>
          </a:bodyPr>
          <a:lstStyle/>
          <a:p>
            <a:r>
              <a:rPr lang="fr-FR" dirty="0"/>
              <a:t>Tous les détails dont on a parlé avant sont présentés sur le dessin normalisé d’un joint à lèvres.</a:t>
            </a:r>
          </a:p>
          <a:p>
            <a:endParaRPr lang="fr-FR" dirty="0" smtClean="0"/>
          </a:p>
          <a:p>
            <a:r>
              <a:rPr lang="fr-FR" b="1" u="sng" dirty="0"/>
              <a:t>Attention :</a:t>
            </a:r>
            <a:r>
              <a:rPr lang="fr-FR" dirty="0"/>
              <a:t> Les joints à lèvres (et aussi les joints qui ne sont pas symétriques – comme tous les exemples du dispositif précédent, et le V-ring) doit être orientés proprement pour accomplir leur fonction, comme indiqué sur la figure, avec la lèvre proche de la partie intérieur du mécanisme.</a:t>
            </a:r>
          </a:p>
          <a:p>
            <a:endParaRPr lang="fr-FR" dirty="0"/>
          </a:p>
          <a:p>
            <a:r>
              <a:rPr lang="fr-FR" dirty="0" smtClean="0"/>
              <a:t>Pour éviter de dessiner tous les détails d’un joint, </a:t>
            </a:r>
            <a:r>
              <a:rPr lang="fr-FR" dirty="0"/>
              <a:t>l</a:t>
            </a:r>
            <a:r>
              <a:rPr lang="fr-FR" dirty="0" smtClean="0"/>
              <a:t>es représentations simplifiées sont très souvent utilisées.  Observez que la flèche de ces représentations indique le point ou le joint rend le mécanisme étanche. </a:t>
            </a:r>
          </a:p>
          <a:p>
            <a:endParaRPr lang="fr-FR" dirty="0"/>
          </a:p>
          <a:p>
            <a:endParaRPr lang="fr-FR" dirty="0" smtClean="0"/>
          </a:p>
          <a:p>
            <a:endParaRPr lang="fr-FR" dirty="0"/>
          </a:p>
          <a:p>
            <a:endParaRPr lang="fr-FR" dirty="0" smtClean="0"/>
          </a:p>
          <a:p>
            <a:endParaRPr lang="fr-FR" dirty="0"/>
          </a:p>
          <a:p>
            <a:r>
              <a:rPr lang="fr-FR" dirty="0" smtClean="0"/>
              <a:t> </a:t>
            </a:r>
            <a:endParaRPr lang="fr-FR" dirty="0"/>
          </a:p>
          <a:p>
            <a:endParaRPr lang="fr-FR" b="1" dirty="0"/>
          </a:p>
          <a:p>
            <a:endParaRPr lang="en-US" b="1" dirty="0"/>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05" t="22830" r="73644" b="25445"/>
          <a:stretch/>
        </p:blipFill>
        <p:spPr bwMode="auto">
          <a:xfrm>
            <a:off x="6454236" y="65321"/>
            <a:ext cx="1206458" cy="325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023412" y="188259"/>
            <a:ext cx="1470212" cy="369332"/>
          </a:xfrm>
          <a:prstGeom prst="rect">
            <a:avLst/>
          </a:prstGeom>
          <a:noFill/>
        </p:spPr>
        <p:txBody>
          <a:bodyPr wrap="square" rtlCol="0">
            <a:spAutoFit/>
          </a:bodyPr>
          <a:lstStyle/>
          <a:p>
            <a:r>
              <a:rPr lang="fr-FR" dirty="0" smtClean="0"/>
              <a:t>Elastomère</a:t>
            </a:r>
            <a:endParaRPr lang="en-US" dirty="0"/>
          </a:p>
        </p:txBody>
      </p:sp>
      <p:cxnSp>
        <p:nvCxnSpPr>
          <p:cNvPr id="8" name="Straight Arrow Connector 7"/>
          <p:cNvCxnSpPr/>
          <p:nvPr/>
        </p:nvCxnSpPr>
        <p:spPr>
          <a:xfrm flipH="1" flipV="1">
            <a:off x="7315200" y="277906"/>
            <a:ext cx="699248" cy="87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014448" y="488063"/>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0" name="Straight Arrow Connector 9"/>
          <p:cNvCxnSpPr/>
          <p:nvPr/>
        </p:nvCxnSpPr>
        <p:spPr>
          <a:xfrm flipH="1" flipV="1">
            <a:off x="7001436" y="488064"/>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099612" y="2504326"/>
            <a:ext cx="1470212" cy="369332"/>
          </a:xfrm>
          <a:prstGeom prst="rect">
            <a:avLst/>
          </a:prstGeom>
          <a:noFill/>
        </p:spPr>
        <p:txBody>
          <a:bodyPr wrap="square" rtlCol="0">
            <a:spAutoFit/>
          </a:bodyPr>
          <a:lstStyle/>
          <a:p>
            <a:r>
              <a:rPr lang="fr-FR" dirty="0" smtClean="0"/>
              <a:t>Elastomère</a:t>
            </a:r>
            <a:endParaRPr lang="en-US" dirty="0"/>
          </a:p>
        </p:txBody>
      </p:sp>
      <p:cxnSp>
        <p:nvCxnSpPr>
          <p:cNvPr id="13" name="Straight Arrow Connector 12"/>
          <p:cNvCxnSpPr/>
          <p:nvPr/>
        </p:nvCxnSpPr>
        <p:spPr>
          <a:xfrm flipH="1" flipV="1">
            <a:off x="7396235" y="2659044"/>
            <a:ext cx="694413" cy="22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05484" y="2799379"/>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6" name="Straight Arrow Connector 15"/>
          <p:cNvCxnSpPr/>
          <p:nvPr/>
        </p:nvCxnSpPr>
        <p:spPr>
          <a:xfrm flipH="1" flipV="1">
            <a:off x="6992472" y="2799380"/>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05484" y="1382632"/>
            <a:ext cx="1810870" cy="646331"/>
          </a:xfrm>
          <a:prstGeom prst="rect">
            <a:avLst/>
          </a:prstGeom>
          <a:noFill/>
        </p:spPr>
        <p:txBody>
          <a:bodyPr wrap="square" rtlCol="0">
            <a:spAutoFit/>
          </a:bodyPr>
          <a:lstStyle/>
          <a:p>
            <a:r>
              <a:rPr lang="fr-FR" dirty="0" smtClean="0"/>
              <a:t>Ressort cylindrique</a:t>
            </a:r>
            <a:endParaRPr lang="en-US" dirty="0"/>
          </a:p>
        </p:txBody>
      </p:sp>
      <p:cxnSp>
        <p:nvCxnSpPr>
          <p:cNvPr id="18" name="Straight Arrow Connector 17"/>
          <p:cNvCxnSpPr/>
          <p:nvPr/>
        </p:nvCxnSpPr>
        <p:spPr>
          <a:xfrm flipH="1" flipV="1">
            <a:off x="7315200" y="709589"/>
            <a:ext cx="775448" cy="1001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59170" y="1714864"/>
            <a:ext cx="840442" cy="91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260543" y="363945"/>
            <a:ext cx="1386332" cy="1245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493624" y="1058576"/>
            <a:ext cx="1216626" cy="69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153053" y="1732695"/>
            <a:ext cx="1720159" cy="141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11913" y="787651"/>
            <a:ext cx="733331" cy="369332"/>
          </a:xfrm>
          <a:prstGeom prst="rect">
            <a:avLst/>
          </a:prstGeom>
          <a:noFill/>
        </p:spPr>
        <p:txBody>
          <a:bodyPr wrap="square" rtlCol="0">
            <a:spAutoFit/>
          </a:bodyPr>
          <a:lstStyle/>
          <a:p>
            <a:r>
              <a:rPr lang="fr-FR" dirty="0" smtClean="0"/>
              <a:t>Lèvre</a:t>
            </a:r>
            <a:endParaRPr lang="en-US" dirty="0"/>
          </a:p>
        </p:txBody>
      </p:sp>
      <p:cxnSp>
        <p:nvCxnSpPr>
          <p:cNvPr id="28" name="Straight Arrow Connector 27"/>
          <p:cNvCxnSpPr>
            <a:stCxn id="27" idx="3"/>
          </p:cNvCxnSpPr>
          <p:nvPr/>
        </p:nvCxnSpPr>
        <p:spPr>
          <a:xfrm flipV="1">
            <a:off x="6645244" y="905347"/>
            <a:ext cx="613926" cy="66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645244" y="972317"/>
            <a:ext cx="660992" cy="1435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21754" y="2504326"/>
            <a:ext cx="1170246" cy="923330"/>
          </a:xfrm>
          <a:prstGeom prst="rect">
            <a:avLst/>
          </a:prstGeom>
          <a:noFill/>
        </p:spPr>
        <p:txBody>
          <a:bodyPr wrap="square" rtlCol="0">
            <a:spAutoFit/>
          </a:bodyPr>
          <a:lstStyle/>
          <a:p>
            <a:r>
              <a:rPr lang="fr-FR" dirty="0"/>
              <a:t>L</a:t>
            </a:r>
            <a:r>
              <a:rPr lang="fr-FR" dirty="0" smtClean="0"/>
              <a:t>a lèvre appuie sur l’arbre</a:t>
            </a:r>
            <a:endParaRPr lang="en-US" dirty="0"/>
          </a:p>
        </p:txBody>
      </p:sp>
      <p:cxnSp>
        <p:nvCxnSpPr>
          <p:cNvPr id="31" name="Straight Arrow Connector 30"/>
          <p:cNvCxnSpPr/>
          <p:nvPr/>
        </p:nvCxnSpPr>
        <p:spPr>
          <a:xfrm flipH="1" flipV="1">
            <a:off x="10981854" y="2028966"/>
            <a:ext cx="460939" cy="598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0" y="3475644"/>
            <a:ext cx="5343239" cy="3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CD915859-54C5-4EBB-9E42-9E9285A0B25F}"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6751313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Etanchéité </a:t>
            </a:r>
            <a:endParaRPr lang="fr-FR" dirty="0"/>
          </a:p>
        </p:txBody>
      </p:sp>
      <p:sp>
        <p:nvSpPr>
          <p:cNvPr id="12" name="TextBox 11"/>
          <p:cNvSpPr txBox="1"/>
          <p:nvPr/>
        </p:nvSpPr>
        <p:spPr>
          <a:xfrm>
            <a:off x="838200" y="1405729"/>
            <a:ext cx="5177118" cy="6463308"/>
          </a:xfrm>
          <a:prstGeom prst="rect">
            <a:avLst/>
          </a:prstGeom>
          <a:noFill/>
        </p:spPr>
        <p:txBody>
          <a:bodyPr wrap="square" rtlCol="0">
            <a:spAutoFit/>
          </a:bodyPr>
          <a:lstStyle/>
          <a:p>
            <a:r>
              <a:rPr lang="fr-FR" dirty="0"/>
              <a:t>Tous les détails dont on a parlé avant sont présentés sur le dessin normalisé d’un joint à lèvres.</a:t>
            </a:r>
          </a:p>
          <a:p>
            <a:endParaRPr lang="fr-FR" dirty="0" smtClean="0"/>
          </a:p>
          <a:p>
            <a:r>
              <a:rPr lang="fr-FR" b="1" u="sng" dirty="0"/>
              <a:t>Attention :</a:t>
            </a:r>
            <a:r>
              <a:rPr lang="fr-FR" dirty="0"/>
              <a:t> Les joints à lèvres (et aussi les joints qui ne sont pas symétriques – comme tous les exemples du dispositif précédent, et le V-ring) doit être orientés proprement pour accomplir leur fonction, comme indiqué sur la figure, avec la lèvre proche de la partie intérieur du mécanisme.</a:t>
            </a:r>
          </a:p>
          <a:p>
            <a:endParaRPr lang="fr-FR" dirty="0"/>
          </a:p>
          <a:p>
            <a:r>
              <a:rPr lang="fr-FR" dirty="0" smtClean="0"/>
              <a:t>Pour éviter de dessiner tous les détails d’un joint, </a:t>
            </a:r>
            <a:r>
              <a:rPr lang="fr-FR" dirty="0"/>
              <a:t>l</a:t>
            </a:r>
            <a:r>
              <a:rPr lang="fr-FR" dirty="0" smtClean="0"/>
              <a:t>es représentations simplifiées sont très suivant utilisées sur les dessins. La flèche de ces représentations indique le point ou le joint rendre le mécanisme entache. </a:t>
            </a:r>
          </a:p>
          <a:p>
            <a:endParaRPr lang="fr-FR" dirty="0"/>
          </a:p>
          <a:p>
            <a:endParaRPr lang="fr-FR" dirty="0" smtClean="0"/>
          </a:p>
          <a:p>
            <a:endParaRPr lang="fr-FR" dirty="0"/>
          </a:p>
          <a:p>
            <a:endParaRPr lang="fr-FR" dirty="0" smtClean="0"/>
          </a:p>
          <a:p>
            <a:endParaRPr lang="fr-FR" dirty="0"/>
          </a:p>
          <a:p>
            <a:r>
              <a:rPr lang="fr-FR" dirty="0" smtClean="0"/>
              <a:t> </a:t>
            </a:r>
            <a:endParaRPr lang="fr-FR" dirty="0"/>
          </a:p>
          <a:p>
            <a:endParaRPr lang="fr-FR" b="1" dirty="0">
              <a:solidFill>
                <a:srgbClr val="FF0000"/>
              </a:solidFill>
            </a:endParaRPr>
          </a:p>
          <a:p>
            <a:endParaRPr lang="en-US" b="1" dirty="0">
              <a:solidFill>
                <a:srgbClr val="FF0000"/>
              </a:solidFill>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0" y="3475644"/>
            <a:ext cx="5343239" cy="3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6"/>
          <p:cNvSpPr txBox="1"/>
          <p:nvPr/>
        </p:nvSpPr>
        <p:spPr>
          <a:xfrm>
            <a:off x="911678" y="4188112"/>
            <a:ext cx="5184322" cy="2308324"/>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pièces d’étanchéité des dessins sur les pages 4, 5, 7, 8, 14, 15 de votre recueil A3</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a:p>
            <a:pPr algn="ctr"/>
            <a:r>
              <a:rPr lang="fr-FR" dirty="0" smtClean="0">
                <a:solidFill>
                  <a:srgbClr val="FF0000"/>
                </a:solidFill>
              </a:rPr>
              <a:t>(réponses : p. 4, 6 pièces - difficile / p. 5, 2 pièces / p. 7, 2 pièces / p. 8, 7 pièces / p. 14, 5 pièces / </a:t>
            </a:r>
            <a:br>
              <a:rPr lang="fr-FR" dirty="0" smtClean="0">
                <a:solidFill>
                  <a:srgbClr val="FF0000"/>
                </a:solidFill>
              </a:rPr>
            </a:br>
            <a:r>
              <a:rPr lang="fr-FR" dirty="0" smtClean="0">
                <a:solidFill>
                  <a:srgbClr val="FF0000"/>
                </a:solidFill>
              </a:rPr>
              <a:t>p.15, 4 pièces</a:t>
            </a:r>
            <a:endParaRPr lang="fr-FR" dirty="0">
              <a:solidFill>
                <a:srgbClr val="FF0000"/>
              </a:solidFill>
            </a:endParaRPr>
          </a:p>
        </p:txBody>
      </p:sp>
      <p:pic>
        <p:nvPicPr>
          <p:cNvPr id="9" name="Picture 8"/>
          <p:cNvPicPr>
            <a:picLocks noChangeAspect="1"/>
          </p:cNvPicPr>
          <p:nvPr/>
        </p:nvPicPr>
        <p:blipFill rotWithShape="1">
          <a:blip r:embed="rId3"/>
          <a:srcRect t="8811" r="5280"/>
          <a:stretch/>
        </p:blipFill>
        <p:spPr>
          <a:xfrm>
            <a:off x="9972581" y="634216"/>
            <a:ext cx="2219419" cy="2133572"/>
          </a:xfrm>
          <a:prstGeom prst="rect">
            <a:avLst/>
          </a:prstGeom>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105" t="22830" r="73644" b="25445"/>
          <a:stretch/>
        </p:blipFill>
        <p:spPr bwMode="auto">
          <a:xfrm>
            <a:off x="6454236" y="65321"/>
            <a:ext cx="1206458" cy="325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023412" y="188259"/>
            <a:ext cx="1470212" cy="369332"/>
          </a:xfrm>
          <a:prstGeom prst="rect">
            <a:avLst/>
          </a:prstGeom>
          <a:noFill/>
        </p:spPr>
        <p:txBody>
          <a:bodyPr wrap="square" rtlCol="0">
            <a:spAutoFit/>
          </a:bodyPr>
          <a:lstStyle/>
          <a:p>
            <a:r>
              <a:rPr lang="fr-FR" dirty="0" smtClean="0"/>
              <a:t>Elastomère</a:t>
            </a:r>
            <a:endParaRPr lang="en-US" dirty="0"/>
          </a:p>
        </p:txBody>
      </p:sp>
      <p:cxnSp>
        <p:nvCxnSpPr>
          <p:cNvPr id="13" name="Straight Arrow Connector 12"/>
          <p:cNvCxnSpPr/>
          <p:nvPr/>
        </p:nvCxnSpPr>
        <p:spPr>
          <a:xfrm flipH="1" flipV="1">
            <a:off x="7315200" y="277906"/>
            <a:ext cx="699248" cy="87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14448" y="488063"/>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16" name="Straight Arrow Connector 15"/>
          <p:cNvCxnSpPr/>
          <p:nvPr/>
        </p:nvCxnSpPr>
        <p:spPr>
          <a:xfrm flipH="1" flipV="1">
            <a:off x="7001436" y="488064"/>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99612" y="2504326"/>
            <a:ext cx="1470212" cy="369332"/>
          </a:xfrm>
          <a:prstGeom prst="rect">
            <a:avLst/>
          </a:prstGeom>
          <a:noFill/>
        </p:spPr>
        <p:txBody>
          <a:bodyPr wrap="square" rtlCol="0">
            <a:spAutoFit/>
          </a:bodyPr>
          <a:lstStyle/>
          <a:p>
            <a:r>
              <a:rPr lang="fr-FR" dirty="0" smtClean="0"/>
              <a:t>Elastomère</a:t>
            </a:r>
            <a:endParaRPr lang="en-US" dirty="0"/>
          </a:p>
        </p:txBody>
      </p:sp>
      <p:cxnSp>
        <p:nvCxnSpPr>
          <p:cNvPr id="18" name="Straight Arrow Connector 17"/>
          <p:cNvCxnSpPr/>
          <p:nvPr/>
        </p:nvCxnSpPr>
        <p:spPr>
          <a:xfrm flipH="1" flipV="1">
            <a:off x="7396235" y="2659044"/>
            <a:ext cx="694413" cy="22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005484" y="2799379"/>
            <a:ext cx="1810870" cy="646331"/>
          </a:xfrm>
          <a:prstGeom prst="rect">
            <a:avLst/>
          </a:prstGeom>
          <a:noFill/>
        </p:spPr>
        <p:txBody>
          <a:bodyPr wrap="square" rtlCol="0">
            <a:spAutoFit/>
          </a:bodyPr>
          <a:lstStyle/>
          <a:p>
            <a:r>
              <a:rPr lang="fr-FR" dirty="0" smtClean="0"/>
              <a:t>Ame métallique de l’</a:t>
            </a:r>
            <a:r>
              <a:rPr lang="fr-FR" dirty="0"/>
              <a:t>é</a:t>
            </a:r>
            <a:r>
              <a:rPr lang="fr-FR" dirty="0" smtClean="0"/>
              <a:t>lastomère</a:t>
            </a:r>
            <a:endParaRPr lang="en-US" dirty="0"/>
          </a:p>
        </p:txBody>
      </p:sp>
      <p:cxnSp>
        <p:nvCxnSpPr>
          <p:cNvPr id="20" name="Straight Arrow Connector 19"/>
          <p:cNvCxnSpPr/>
          <p:nvPr/>
        </p:nvCxnSpPr>
        <p:spPr>
          <a:xfrm flipH="1" flipV="1">
            <a:off x="6992472" y="2799380"/>
            <a:ext cx="1021976" cy="19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05484" y="1382632"/>
            <a:ext cx="1810870" cy="646331"/>
          </a:xfrm>
          <a:prstGeom prst="rect">
            <a:avLst/>
          </a:prstGeom>
          <a:noFill/>
        </p:spPr>
        <p:txBody>
          <a:bodyPr wrap="square" rtlCol="0">
            <a:spAutoFit/>
          </a:bodyPr>
          <a:lstStyle/>
          <a:p>
            <a:r>
              <a:rPr lang="fr-FR" dirty="0" smtClean="0"/>
              <a:t>Ressort cylindrique</a:t>
            </a:r>
            <a:endParaRPr lang="en-US" dirty="0"/>
          </a:p>
        </p:txBody>
      </p:sp>
      <p:cxnSp>
        <p:nvCxnSpPr>
          <p:cNvPr id="22" name="Straight Arrow Connector 21"/>
          <p:cNvCxnSpPr/>
          <p:nvPr/>
        </p:nvCxnSpPr>
        <p:spPr>
          <a:xfrm flipH="1" flipV="1">
            <a:off x="7315200" y="709589"/>
            <a:ext cx="775448" cy="1001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259170" y="1714864"/>
            <a:ext cx="840442" cy="91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260543" y="363945"/>
            <a:ext cx="1386332" cy="1245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493624" y="1058576"/>
            <a:ext cx="1216626" cy="69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153053" y="1732695"/>
            <a:ext cx="1720159" cy="141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11913" y="787651"/>
            <a:ext cx="733331" cy="369332"/>
          </a:xfrm>
          <a:prstGeom prst="rect">
            <a:avLst/>
          </a:prstGeom>
          <a:noFill/>
        </p:spPr>
        <p:txBody>
          <a:bodyPr wrap="square" rtlCol="0">
            <a:spAutoFit/>
          </a:bodyPr>
          <a:lstStyle/>
          <a:p>
            <a:r>
              <a:rPr lang="fr-FR" dirty="0" smtClean="0"/>
              <a:t>Lèvre</a:t>
            </a:r>
            <a:endParaRPr lang="en-US" dirty="0"/>
          </a:p>
        </p:txBody>
      </p:sp>
      <p:cxnSp>
        <p:nvCxnSpPr>
          <p:cNvPr id="28" name="Straight Arrow Connector 27"/>
          <p:cNvCxnSpPr>
            <a:stCxn id="27" idx="3"/>
          </p:cNvCxnSpPr>
          <p:nvPr/>
        </p:nvCxnSpPr>
        <p:spPr>
          <a:xfrm flipV="1">
            <a:off x="6645244" y="905347"/>
            <a:ext cx="613926" cy="66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645244" y="972317"/>
            <a:ext cx="660992" cy="1435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21754" y="2504326"/>
            <a:ext cx="1170246" cy="923330"/>
          </a:xfrm>
          <a:prstGeom prst="rect">
            <a:avLst/>
          </a:prstGeom>
          <a:noFill/>
        </p:spPr>
        <p:txBody>
          <a:bodyPr wrap="square" rtlCol="0">
            <a:spAutoFit/>
          </a:bodyPr>
          <a:lstStyle/>
          <a:p>
            <a:r>
              <a:rPr lang="fr-FR" dirty="0"/>
              <a:t>L</a:t>
            </a:r>
            <a:r>
              <a:rPr lang="fr-FR" dirty="0" smtClean="0"/>
              <a:t>a lèvre appuie sur l’arbre</a:t>
            </a:r>
            <a:endParaRPr lang="en-US" dirty="0"/>
          </a:p>
        </p:txBody>
      </p:sp>
      <p:cxnSp>
        <p:nvCxnSpPr>
          <p:cNvPr id="31" name="Straight Arrow Connector 30"/>
          <p:cNvCxnSpPr/>
          <p:nvPr/>
        </p:nvCxnSpPr>
        <p:spPr>
          <a:xfrm flipH="1" flipV="1">
            <a:off x="10981854" y="2028966"/>
            <a:ext cx="460939" cy="598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230B57C3-84FA-4272-A19F-178388A8D0D6}" type="slidenum">
              <a:rPr lang="en-US" smtClean="0"/>
              <a:pPr/>
              <a:t>83</a:t>
            </a:fld>
            <a:endParaRPr lang="en-US"/>
          </a:p>
        </p:txBody>
      </p:sp>
      <p:sp>
        <p:nvSpPr>
          <p:cNvPr id="3" name="Date Placeholder 2"/>
          <p:cNvSpPr>
            <a:spLocks noGrp="1"/>
          </p:cNvSpPr>
          <p:nvPr>
            <p:ph type="dt" sz="half" idx="10"/>
          </p:nvPr>
        </p:nvSpPr>
        <p:spPr/>
        <p:txBody>
          <a:bodyPr/>
          <a:lstStyle/>
          <a:p>
            <a:fld id="{DF4D741F-5FF2-4DA6-8948-475C8259ADDB}"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693272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Exercice 1</a:t>
            </a:r>
            <a:endParaRPr lang="en-US" dirty="0"/>
          </a:p>
        </p:txBody>
      </p:sp>
      <p:sp>
        <p:nvSpPr>
          <p:cNvPr id="3" name="Content Placeholder 2"/>
          <p:cNvSpPr>
            <a:spLocks noGrp="1"/>
          </p:cNvSpPr>
          <p:nvPr>
            <p:ph idx="1"/>
          </p:nvPr>
        </p:nvSpPr>
        <p:spPr>
          <a:xfrm>
            <a:off x="838200" y="1825625"/>
            <a:ext cx="3244913" cy="4351338"/>
          </a:xfrm>
        </p:spPr>
        <p:txBody>
          <a:bodyPr/>
          <a:lstStyle/>
          <a:p>
            <a:pPr marL="0" indent="0">
              <a:buNone/>
            </a:pPr>
            <a:r>
              <a:rPr lang="fr-FR" dirty="0" smtClean="0"/>
              <a:t>Préciser les noms de ces roulements</a:t>
            </a:r>
            <a:endParaRPr lang="en-US" dirty="0" smtClean="0"/>
          </a:p>
        </p:txBody>
      </p:sp>
      <p:sp>
        <p:nvSpPr>
          <p:cNvPr id="4" name="Slide Number Placeholder 3"/>
          <p:cNvSpPr>
            <a:spLocks noGrp="1"/>
          </p:cNvSpPr>
          <p:nvPr>
            <p:ph type="sldNum" sz="quarter" idx="12"/>
          </p:nvPr>
        </p:nvSpPr>
        <p:spPr/>
        <p:txBody>
          <a:bodyPr/>
          <a:lstStyle/>
          <a:p>
            <a:fld id="{230B57C3-84FA-4272-A19F-178388A8D0D6}" type="slidenum">
              <a:rPr lang="en-US" smtClean="0"/>
              <a:pPr/>
              <a:t>84</a:t>
            </a:fld>
            <a:endParaRPr lang="en-US" dirty="0"/>
          </a:p>
        </p:txBody>
      </p:sp>
      <p:grpSp>
        <p:nvGrpSpPr>
          <p:cNvPr id="11" name="Group 10"/>
          <p:cNvGrpSpPr/>
          <p:nvPr/>
        </p:nvGrpSpPr>
        <p:grpSpPr>
          <a:xfrm>
            <a:off x="4454304" y="2000816"/>
            <a:ext cx="7260945" cy="3786386"/>
            <a:chOff x="2373634" y="1458575"/>
            <a:chExt cx="9558899" cy="5188706"/>
          </a:xfrm>
        </p:grpSpPr>
        <p:pic>
          <p:nvPicPr>
            <p:cNvPr id="5" name="Picture 4" descr="Image result for needle bea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9277" y="1591808"/>
              <a:ext cx="2146409" cy="23330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hrust needle bea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323" y="4246585"/>
              <a:ext cx="2907210" cy="22776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hrust ball bearing"/>
            <p:cNvPicPr>
              <a:picLocks noChangeAspect="1" noChangeArrowheads="1"/>
            </p:cNvPicPr>
            <p:nvPr/>
          </p:nvPicPr>
          <p:blipFill rotWithShape="1">
            <a:blip r:embed="rId4">
              <a:extLst>
                <a:ext uri="{28A0092B-C50C-407E-A947-70E740481C1C}">
                  <a14:useLocalDpi xmlns:a14="http://schemas.microsoft.com/office/drawing/2010/main" val="0"/>
                </a:ext>
              </a:extLst>
            </a:blip>
            <a:srcRect l="12516" t="20893" r="12613" b="22063"/>
            <a:stretch/>
          </p:blipFill>
          <p:spPr bwMode="auto">
            <a:xfrm>
              <a:off x="2373634" y="4246586"/>
              <a:ext cx="2989481" cy="2277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0981" y="1458575"/>
              <a:ext cx="2614785" cy="2614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5993730" y="1477174"/>
              <a:ext cx="2575150" cy="2575150"/>
            </a:xfrm>
            <a:prstGeom prst="rect">
              <a:avLst/>
            </a:prstGeom>
          </p:spPr>
        </p:pic>
        <p:pic>
          <p:nvPicPr>
            <p:cNvPr id="10" name="Picture 9"/>
            <p:cNvPicPr>
              <a:picLocks noChangeAspect="1"/>
            </p:cNvPicPr>
            <p:nvPr/>
          </p:nvPicPr>
          <p:blipFill>
            <a:blip r:embed="rId7" cstate="print"/>
            <a:stretch>
              <a:fillRect/>
            </a:stretch>
          </p:blipFill>
          <p:spPr>
            <a:xfrm>
              <a:off x="5583385" y="4225550"/>
              <a:ext cx="3228975" cy="2421731"/>
            </a:xfrm>
            <a:prstGeom prst="rect">
              <a:avLst/>
            </a:prstGeom>
          </p:spPr>
        </p:pic>
      </p:grpSp>
      <p:sp>
        <p:nvSpPr>
          <p:cNvPr id="12" name="TextBox 11"/>
          <p:cNvSpPr txBox="1"/>
          <p:nvPr/>
        </p:nvSpPr>
        <p:spPr>
          <a:xfrm>
            <a:off x="4564110" y="3539587"/>
            <a:ext cx="280657" cy="369332"/>
          </a:xfrm>
          <a:prstGeom prst="rect">
            <a:avLst/>
          </a:prstGeom>
          <a:noFill/>
        </p:spPr>
        <p:txBody>
          <a:bodyPr wrap="square" rtlCol="0">
            <a:spAutoFit/>
          </a:bodyPr>
          <a:lstStyle/>
          <a:p>
            <a:r>
              <a:rPr lang="fr-FR" dirty="0" smtClean="0"/>
              <a:t>A</a:t>
            </a:r>
            <a:endParaRPr lang="en-US" dirty="0"/>
          </a:p>
        </p:txBody>
      </p:sp>
      <p:sp>
        <p:nvSpPr>
          <p:cNvPr id="13" name="TextBox 12"/>
          <p:cNvSpPr txBox="1"/>
          <p:nvPr/>
        </p:nvSpPr>
        <p:spPr>
          <a:xfrm>
            <a:off x="7432550" y="3560973"/>
            <a:ext cx="280657" cy="369332"/>
          </a:xfrm>
          <a:prstGeom prst="rect">
            <a:avLst/>
          </a:prstGeom>
          <a:noFill/>
        </p:spPr>
        <p:txBody>
          <a:bodyPr wrap="square" rtlCol="0">
            <a:spAutoFit/>
          </a:bodyPr>
          <a:lstStyle/>
          <a:p>
            <a:r>
              <a:rPr lang="fr-FR" dirty="0" smtClean="0"/>
              <a:t>B</a:t>
            </a:r>
            <a:endParaRPr lang="en-US" dirty="0"/>
          </a:p>
        </p:txBody>
      </p:sp>
      <p:sp>
        <p:nvSpPr>
          <p:cNvPr id="14" name="TextBox 13"/>
          <p:cNvSpPr txBox="1"/>
          <p:nvPr/>
        </p:nvSpPr>
        <p:spPr>
          <a:xfrm>
            <a:off x="9781542" y="3576007"/>
            <a:ext cx="280657" cy="369332"/>
          </a:xfrm>
          <a:prstGeom prst="rect">
            <a:avLst/>
          </a:prstGeom>
          <a:noFill/>
        </p:spPr>
        <p:txBody>
          <a:bodyPr wrap="square" rtlCol="0">
            <a:spAutoFit/>
          </a:bodyPr>
          <a:lstStyle/>
          <a:p>
            <a:r>
              <a:rPr lang="fr-FR" dirty="0" smtClean="0"/>
              <a:t>C</a:t>
            </a:r>
            <a:endParaRPr lang="en-US" dirty="0"/>
          </a:p>
        </p:txBody>
      </p:sp>
      <p:sp>
        <p:nvSpPr>
          <p:cNvPr id="15" name="TextBox 14"/>
          <p:cNvSpPr txBox="1"/>
          <p:nvPr/>
        </p:nvSpPr>
        <p:spPr>
          <a:xfrm>
            <a:off x="4524798" y="5382680"/>
            <a:ext cx="280657" cy="369332"/>
          </a:xfrm>
          <a:prstGeom prst="rect">
            <a:avLst/>
          </a:prstGeom>
          <a:noFill/>
        </p:spPr>
        <p:txBody>
          <a:bodyPr wrap="square" rtlCol="0">
            <a:spAutoFit/>
          </a:bodyPr>
          <a:lstStyle/>
          <a:p>
            <a:r>
              <a:rPr lang="fr-FR" dirty="0" smtClean="0"/>
              <a:t>D</a:t>
            </a:r>
            <a:endParaRPr lang="en-US" dirty="0"/>
          </a:p>
        </p:txBody>
      </p:sp>
      <p:sp>
        <p:nvSpPr>
          <p:cNvPr id="16" name="TextBox 15"/>
          <p:cNvSpPr txBox="1"/>
          <p:nvPr/>
        </p:nvSpPr>
        <p:spPr>
          <a:xfrm>
            <a:off x="6893586" y="5386578"/>
            <a:ext cx="280657" cy="369332"/>
          </a:xfrm>
          <a:prstGeom prst="rect">
            <a:avLst/>
          </a:prstGeom>
          <a:noFill/>
        </p:spPr>
        <p:txBody>
          <a:bodyPr wrap="square" rtlCol="0">
            <a:spAutoFit/>
          </a:bodyPr>
          <a:lstStyle/>
          <a:p>
            <a:r>
              <a:rPr lang="fr-FR" dirty="0" smtClean="0"/>
              <a:t>E</a:t>
            </a:r>
            <a:endParaRPr lang="en-US" dirty="0"/>
          </a:p>
        </p:txBody>
      </p:sp>
      <p:sp>
        <p:nvSpPr>
          <p:cNvPr id="17" name="TextBox 16"/>
          <p:cNvSpPr txBox="1"/>
          <p:nvPr/>
        </p:nvSpPr>
        <p:spPr>
          <a:xfrm>
            <a:off x="9435084" y="5391733"/>
            <a:ext cx="280657" cy="369332"/>
          </a:xfrm>
          <a:prstGeom prst="rect">
            <a:avLst/>
          </a:prstGeom>
          <a:noFill/>
        </p:spPr>
        <p:txBody>
          <a:bodyPr wrap="square" rtlCol="0">
            <a:spAutoFit/>
          </a:bodyPr>
          <a:lstStyle/>
          <a:p>
            <a:r>
              <a:rPr lang="fr-FR" dirty="0" smtClean="0"/>
              <a:t>F</a:t>
            </a:r>
            <a:endParaRPr lang="en-US" dirty="0"/>
          </a:p>
        </p:txBody>
      </p:sp>
      <p:sp>
        <p:nvSpPr>
          <p:cNvPr id="18" name="Date Placeholder 17"/>
          <p:cNvSpPr>
            <a:spLocks noGrp="1"/>
          </p:cNvSpPr>
          <p:nvPr>
            <p:ph type="dt" sz="half" idx="10"/>
          </p:nvPr>
        </p:nvSpPr>
        <p:spPr/>
        <p:txBody>
          <a:bodyPr/>
          <a:lstStyle/>
          <a:p>
            <a:fld id="{AB7B0C88-DE37-4FB9-A9BF-5BEB753E132C}" type="datetime7">
              <a:rPr lang="en-US" smtClean="0"/>
              <a:pPr/>
              <a:t>Nov-18</a:t>
            </a:fld>
            <a:endParaRPr lang="en-US"/>
          </a:p>
        </p:txBody>
      </p:sp>
      <p:sp>
        <p:nvSpPr>
          <p:cNvPr id="19" name="Footer Placeholder 1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957046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9323" y="8872"/>
            <a:ext cx="10515600" cy="1158024"/>
          </a:xfrm>
        </p:spPr>
        <p:txBody>
          <a:bodyPr/>
          <a:lstStyle/>
          <a:p>
            <a:r>
              <a:rPr lang="fr-FR" dirty="0" smtClean="0"/>
              <a:t>Exercice 2</a:t>
            </a:r>
            <a:endParaRPr lang="fr-FR" dirty="0"/>
          </a:p>
        </p:txBody>
      </p:sp>
      <p:sp>
        <p:nvSpPr>
          <p:cNvPr id="3" name="Espace réservé du contenu 2"/>
          <p:cNvSpPr>
            <a:spLocks noGrp="1"/>
          </p:cNvSpPr>
          <p:nvPr>
            <p:ph idx="1"/>
          </p:nvPr>
        </p:nvSpPr>
        <p:spPr>
          <a:xfrm>
            <a:off x="875843" y="1035513"/>
            <a:ext cx="10816048" cy="2151570"/>
          </a:xfrm>
        </p:spPr>
        <p:txBody>
          <a:bodyPr>
            <a:normAutofit fontScale="55000" lnSpcReduction="20000"/>
          </a:bodyPr>
          <a:lstStyle/>
          <a:p>
            <a:pPr marL="0" indent="0">
              <a:buNone/>
            </a:pPr>
            <a:r>
              <a:rPr lang="fr-FR" dirty="0" smtClean="0"/>
              <a:t>Pour le dessin de cette butée :</a:t>
            </a:r>
          </a:p>
          <a:p>
            <a:pPr marL="514350" indent="-514350">
              <a:buAutoNum type="arabicPeriod"/>
            </a:pPr>
            <a:r>
              <a:rPr lang="fr-FR" dirty="0" smtClean="0"/>
              <a:t>Expliquer combien de pièces différentes sont représentées sur le dessin</a:t>
            </a:r>
          </a:p>
          <a:p>
            <a:pPr marL="514350" indent="-514350">
              <a:buAutoNum type="arabicPeriod"/>
            </a:pPr>
            <a:r>
              <a:rPr lang="fr-FR" dirty="0" smtClean="0"/>
              <a:t>Combien de roulements sont représentés sur le dessin ?</a:t>
            </a:r>
          </a:p>
          <a:p>
            <a:pPr marL="514350" indent="-514350">
              <a:buAutoNum type="arabicPeriod"/>
            </a:pPr>
            <a:r>
              <a:rPr lang="fr-FR" dirty="0" smtClean="0"/>
              <a:t>De combien de pièces visibles sur ce dessin chaque roulement est-il composée ?</a:t>
            </a:r>
          </a:p>
          <a:p>
            <a:pPr marL="514350" indent="-514350">
              <a:buAutoNum type="arabicPeriod"/>
            </a:pPr>
            <a:r>
              <a:rPr lang="fr-FR" dirty="0" smtClean="0"/>
              <a:t>Trouver les pièces de fixations (soudures aussi si présentes) et </a:t>
            </a:r>
            <a:r>
              <a:rPr lang="fr-FR" dirty="0"/>
              <a:t>e</a:t>
            </a:r>
            <a:r>
              <a:rPr lang="fr-FR" dirty="0" smtClean="0"/>
              <a:t>xpliquez l’utilité de la seule vis visible sur le dessin.</a:t>
            </a:r>
          </a:p>
          <a:p>
            <a:pPr marL="514350" indent="-514350">
              <a:buAutoNum type="arabicPeriod"/>
            </a:pPr>
            <a:r>
              <a:rPr lang="fr-FR" dirty="0" smtClean="0"/>
              <a:t>Expliquer sur quelle direction cette butée peut transmettre l’effort et de quelle pièce vers quelle pièce ?</a:t>
            </a:r>
          </a:p>
          <a:p>
            <a:pPr marL="514350" indent="-514350">
              <a:buAutoNum type="arabicPeriod"/>
            </a:pPr>
            <a:r>
              <a:rPr lang="fr-FR" dirty="0" smtClean="0"/>
              <a:t>Quelles doivent être les pièces en rotation ? </a:t>
            </a:r>
          </a:p>
          <a:p>
            <a:pPr marL="514350" indent="-514350">
              <a:buAutoNum type="arabicPeriod"/>
            </a:pPr>
            <a:endParaRPr lang="fr-FR" dirty="0"/>
          </a:p>
        </p:txBody>
      </p:sp>
      <p:sp>
        <p:nvSpPr>
          <p:cNvPr id="4" name="Espace réservé du numéro de diapositive 3"/>
          <p:cNvSpPr>
            <a:spLocks noGrp="1"/>
          </p:cNvSpPr>
          <p:nvPr>
            <p:ph type="sldNum" sz="quarter" idx="12"/>
          </p:nvPr>
        </p:nvSpPr>
        <p:spPr/>
        <p:txBody>
          <a:bodyPr/>
          <a:lstStyle/>
          <a:p>
            <a:fld id="{230B57C3-84FA-4272-A19F-178388A8D0D6}" type="slidenum">
              <a:rPr lang="en-US" smtClean="0"/>
              <a:pPr/>
              <a:t>85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070324" y="3156011"/>
            <a:ext cx="7652417" cy="367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01094528-983D-4251-95AF-065B87F0EA61}"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2030249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Exercice </a:t>
            </a:r>
            <a:r>
              <a:rPr lang="fr-FR" dirty="0"/>
              <a:t>3</a:t>
            </a:r>
            <a:endParaRPr lang="en-US" dirty="0"/>
          </a:p>
        </p:txBody>
      </p:sp>
      <p:sp>
        <p:nvSpPr>
          <p:cNvPr id="3" name="Content Placeholder 2"/>
          <p:cNvSpPr>
            <a:spLocks noGrp="1"/>
          </p:cNvSpPr>
          <p:nvPr>
            <p:ph idx="1"/>
          </p:nvPr>
        </p:nvSpPr>
        <p:spPr>
          <a:xfrm>
            <a:off x="838200" y="1825625"/>
            <a:ext cx="3887709" cy="4351338"/>
          </a:xfrm>
        </p:spPr>
        <p:txBody>
          <a:bodyPr>
            <a:normAutofit/>
          </a:bodyPr>
          <a:lstStyle/>
          <a:p>
            <a:pPr marL="0" indent="0">
              <a:lnSpc>
                <a:spcPct val="150000"/>
              </a:lnSpc>
              <a:buNone/>
            </a:pPr>
            <a:r>
              <a:rPr lang="fr-FR" sz="2400" dirty="0" smtClean="0"/>
              <a:t>Cette figure représente le point ou la ligne d’arbre sort de la houle d’un navire (sortie du tube d’étambot).</a:t>
            </a:r>
          </a:p>
          <a:p>
            <a:pPr marL="0" indent="0">
              <a:lnSpc>
                <a:spcPct val="150000"/>
              </a:lnSpc>
              <a:buNone/>
            </a:pPr>
            <a:r>
              <a:rPr lang="fr-FR" sz="2400" dirty="0" smtClean="0"/>
              <a:t>Repérer et </a:t>
            </a:r>
            <a:r>
              <a:rPr lang="fr-FR" sz="2400" dirty="0"/>
              <a:t>caractériser </a:t>
            </a:r>
            <a:r>
              <a:rPr lang="fr-FR" sz="2400" dirty="0" smtClean="0"/>
              <a:t>le palier et les joints.</a:t>
            </a:r>
            <a:endParaRPr lang="fr-FR" sz="2400"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86</a:t>
            </a:fld>
            <a:endParaRPr lang="en-US"/>
          </a:p>
        </p:txBody>
      </p:sp>
      <p:pic>
        <p:nvPicPr>
          <p:cNvPr id="5" name="Picture 4"/>
          <p:cNvPicPr>
            <a:picLocks noChangeAspect="1"/>
          </p:cNvPicPr>
          <p:nvPr/>
        </p:nvPicPr>
        <p:blipFill rotWithShape="1">
          <a:blip r:embed="rId2"/>
          <a:srcRect l="6688" t="13644" r="4711" b="6185"/>
          <a:stretch/>
        </p:blipFill>
        <p:spPr>
          <a:xfrm>
            <a:off x="4654021" y="708493"/>
            <a:ext cx="7537979" cy="5468470"/>
          </a:xfrm>
          <a:prstGeom prst="rect">
            <a:avLst/>
          </a:prstGeom>
        </p:spPr>
      </p:pic>
      <p:cxnSp>
        <p:nvCxnSpPr>
          <p:cNvPr id="7" name="Straight Arrow Connector 6"/>
          <p:cNvCxnSpPr/>
          <p:nvPr/>
        </p:nvCxnSpPr>
        <p:spPr>
          <a:xfrm flipH="1">
            <a:off x="6481482" y="708493"/>
            <a:ext cx="717177" cy="851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64941" y="344440"/>
            <a:ext cx="3451411" cy="369332"/>
          </a:xfrm>
          <a:prstGeom prst="rect">
            <a:avLst/>
          </a:prstGeom>
          <a:noFill/>
          <a:ln>
            <a:solidFill>
              <a:schemeClr val="tx1"/>
            </a:solidFill>
          </a:ln>
        </p:spPr>
        <p:txBody>
          <a:bodyPr wrap="square" rtlCol="0">
            <a:spAutoFit/>
          </a:bodyPr>
          <a:lstStyle/>
          <a:p>
            <a:r>
              <a:rPr lang="fr-FR" dirty="0" smtClean="0"/>
              <a:t>Tube d’étambot (</a:t>
            </a:r>
            <a:r>
              <a:rPr lang="fr-FR" dirty="0" err="1" smtClean="0"/>
              <a:t>ang</a:t>
            </a:r>
            <a:r>
              <a:rPr lang="fr-FR" dirty="0" smtClean="0"/>
              <a:t> : </a:t>
            </a:r>
            <a:r>
              <a:rPr lang="en-US" dirty="0" err="1" smtClean="0"/>
              <a:t>sterntube</a:t>
            </a:r>
            <a:r>
              <a:rPr lang="fr-FR" dirty="0" smtClean="0"/>
              <a:t>) </a:t>
            </a:r>
            <a:endParaRPr lang="en-US" dirty="0"/>
          </a:p>
        </p:txBody>
      </p:sp>
      <p:sp>
        <p:nvSpPr>
          <p:cNvPr id="6" name="Date Placeholder 5"/>
          <p:cNvSpPr>
            <a:spLocks noGrp="1"/>
          </p:cNvSpPr>
          <p:nvPr>
            <p:ph type="dt" sz="half" idx="10"/>
          </p:nvPr>
        </p:nvSpPr>
        <p:spPr/>
        <p:txBody>
          <a:bodyPr/>
          <a:lstStyle/>
          <a:p>
            <a:fld id="{D34ABC67-DACE-478F-9F8B-4AEE4314D671}"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3650528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512"/>
            <a:ext cx="10515600" cy="1325563"/>
          </a:xfrm>
        </p:spPr>
        <p:txBody>
          <a:bodyPr/>
          <a:lstStyle/>
          <a:p>
            <a:r>
              <a:rPr lang="fr-FR" dirty="0" smtClean="0"/>
              <a:t>Exercice 3</a:t>
            </a:r>
            <a:endParaRPr lang="en-US" dirty="0"/>
          </a:p>
        </p:txBody>
      </p:sp>
      <p:sp>
        <p:nvSpPr>
          <p:cNvPr id="3" name="Content Placeholder 2"/>
          <p:cNvSpPr>
            <a:spLocks noGrp="1"/>
          </p:cNvSpPr>
          <p:nvPr>
            <p:ph idx="1"/>
          </p:nvPr>
        </p:nvSpPr>
        <p:spPr>
          <a:xfrm>
            <a:off x="838200" y="1315226"/>
            <a:ext cx="6791325" cy="5429416"/>
          </a:xfrm>
        </p:spPr>
        <p:txBody>
          <a:bodyPr>
            <a:normAutofit fontScale="55000" lnSpcReduction="20000"/>
          </a:bodyPr>
          <a:lstStyle/>
          <a:p>
            <a:pPr marL="0" indent="0">
              <a:lnSpc>
                <a:spcPct val="120000"/>
              </a:lnSpc>
              <a:buNone/>
            </a:pPr>
            <a:r>
              <a:rPr lang="fr-FR" dirty="0" smtClean="0"/>
              <a:t>Le coupleur hydraulique est un accouplement moteur-hélice. On trouve très souvent des accouplements hydrauliques sur les constructions navales. Regardez la vidéo suivante qui explique son fonctionnement (vidéo</a:t>
            </a:r>
            <a:r>
              <a:rPr lang="en-US" dirty="0" smtClean="0"/>
              <a:t> &lt; </a:t>
            </a:r>
            <a:r>
              <a:rPr lang="fr-FR" dirty="0" smtClean="0"/>
              <a:t>5mn): </a:t>
            </a:r>
          </a:p>
          <a:p>
            <a:pPr marL="0" indent="0" algn="ctr">
              <a:lnSpc>
                <a:spcPct val="120000"/>
              </a:lnSpc>
              <a:buNone/>
            </a:pPr>
            <a:r>
              <a:rPr lang="fr-FR" dirty="0" smtClean="0">
                <a:hlinkClick r:id="rId2"/>
              </a:rPr>
              <a:t>www.youtube.com/watch?v=vNSZ_HYiJoI</a:t>
            </a:r>
            <a:endParaRPr lang="fr-FR" dirty="0" smtClean="0"/>
          </a:p>
          <a:p>
            <a:pPr marL="0" indent="0">
              <a:lnSpc>
                <a:spcPct val="120000"/>
              </a:lnSpc>
              <a:buNone/>
            </a:pPr>
            <a:r>
              <a:rPr lang="fr-FR" sz="2000" dirty="0" smtClean="0"/>
              <a:t>(note : vous pouvez choisir des sous-titres en anglais ou en français-automatiquement générés par </a:t>
            </a:r>
            <a:r>
              <a:rPr lang="fr-FR" sz="2000" dirty="0"/>
              <a:t>G</a:t>
            </a:r>
            <a:r>
              <a:rPr lang="fr-FR" sz="2000" dirty="0" smtClean="0"/>
              <a:t>oogle)</a:t>
            </a:r>
            <a:endParaRPr lang="fr-FR" dirty="0" smtClean="0"/>
          </a:p>
          <a:p>
            <a:pPr marL="0" indent="0">
              <a:lnSpc>
                <a:spcPct val="120000"/>
              </a:lnSpc>
              <a:buNone/>
            </a:pPr>
            <a:r>
              <a:rPr lang="fr-FR" dirty="0" smtClean="0"/>
              <a:t>Répondez aux questions suivantes :</a:t>
            </a:r>
          </a:p>
          <a:p>
            <a:pPr marL="514350" indent="-514350">
              <a:lnSpc>
                <a:spcPct val="120000"/>
              </a:lnSpc>
              <a:buAutoNum type="arabicPeriod"/>
            </a:pPr>
            <a:r>
              <a:rPr lang="fr-FR" dirty="0" smtClean="0"/>
              <a:t>Sur quel principe est basé le fonctionnement d’un coupleur hydraulique ?</a:t>
            </a:r>
          </a:p>
          <a:p>
            <a:pPr marL="514350" indent="-514350">
              <a:lnSpc>
                <a:spcPct val="120000"/>
              </a:lnSpc>
              <a:buAutoNum type="arabicPeriod"/>
            </a:pPr>
            <a:r>
              <a:rPr lang="fr-FR" dirty="0" smtClean="0"/>
              <a:t>Existe-t-il des frottement entre l’élément moteur (pompe) et l’élément récepteur (turbine) ? </a:t>
            </a:r>
          </a:p>
          <a:p>
            <a:pPr marL="514350" indent="-514350">
              <a:lnSpc>
                <a:spcPct val="120000"/>
              </a:lnSpc>
              <a:buAutoNum type="arabicPeriod"/>
            </a:pPr>
            <a:r>
              <a:rPr lang="fr-FR" dirty="0" smtClean="0"/>
              <a:t>Identifier sur le dessin suivant et repérer sur la section 3D à gauche (si visibles):</a:t>
            </a:r>
          </a:p>
          <a:p>
            <a:pPr marL="971550" lvl="1" indent="-514350">
              <a:lnSpc>
                <a:spcPct val="120000"/>
              </a:lnSpc>
              <a:buAutoNum type="arabicPeriod"/>
            </a:pPr>
            <a:r>
              <a:rPr lang="fr-FR" dirty="0" smtClean="0"/>
              <a:t>Les rainures et les clavettes </a:t>
            </a:r>
          </a:p>
          <a:p>
            <a:pPr marL="971550" lvl="1" indent="-514350">
              <a:lnSpc>
                <a:spcPct val="120000"/>
              </a:lnSpc>
              <a:buAutoNum type="arabicPeriod"/>
            </a:pPr>
            <a:r>
              <a:rPr lang="fr-FR" dirty="0" smtClean="0"/>
              <a:t>Les roulements (et expliquer la faute à la représentation des bagues) </a:t>
            </a:r>
          </a:p>
          <a:p>
            <a:pPr marL="971550" lvl="1" indent="-514350">
              <a:lnSpc>
                <a:spcPct val="120000"/>
              </a:lnSpc>
              <a:buAutoNum type="arabicPeriod"/>
            </a:pPr>
            <a:r>
              <a:rPr lang="fr-FR" dirty="0" smtClean="0"/>
              <a:t>Les joints à lèvres </a:t>
            </a:r>
          </a:p>
          <a:p>
            <a:pPr marL="971550" lvl="1" indent="-514350">
              <a:lnSpc>
                <a:spcPct val="120000"/>
              </a:lnSpc>
              <a:buAutoNum type="arabicPeriod"/>
            </a:pPr>
            <a:r>
              <a:rPr lang="fr-FR" dirty="0" smtClean="0"/>
              <a:t>La turbine et la pompe </a:t>
            </a:r>
          </a:p>
          <a:p>
            <a:pPr marL="971550" lvl="1" indent="-514350">
              <a:lnSpc>
                <a:spcPct val="120000"/>
              </a:lnSpc>
              <a:buAutoNum type="arabicPeriod"/>
            </a:pPr>
            <a:r>
              <a:rPr lang="fr-FR" dirty="0" smtClean="0"/>
              <a:t>Les accouplements flexibles</a:t>
            </a:r>
          </a:p>
          <a:p>
            <a:pPr marL="971550" lvl="1" indent="-514350">
              <a:lnSpc>
                <a:spcPct val="120000"/>
              </a:lnSpc>
              <a:buAutoNum type="arabicPeriod"/>
            </a:pPr>
            <a:r>
              <a:rPr lang="fr-FR" dirty="0" smtClean="0"/>
              <a:t>Les anneaux élastiques</a:t>
            </a:r>
            <a:br>
              <a:rPr lang="fr-FR" dirty="0" smtClean="0"/>
            </a:br>
            <a:endParaRPr lang="fr-FR" dirty="0" smtClean="0"/>
          </a:p>
          <a:p>
            <a:pPr marL="971550" lvl="1" indent="-514350">
              <a:buAutoNum type="arabicPeriod"/>
            </a:pPr>
            <a:endParaRPr lang="fr-FR" dirty="0" smtClean="0"/>
          </a:p>
        </p:txBody>
      </p:sp>
      <p:sp>
        <p:nvSpPr>
          <p:cNvPr id="4" name="Slide Number Placeholder 3"/>
          <p:cNvSpPr>
            <a:spLocks noGrp="1"/>
          </p:cNvSpPr>
          <p:nvPr>
            <p:ph type="sldNum" sz="quarter" idx="12"/>
          </p:nvPr>
        </p:nvSpPr>
        <p:spPr/>
        <p:txBody>
          <a:bodyPr/>
          <a:lstStyle/>
          <a:p>
            <a:fld id="{230B57C3-84FA-4272-A19F-178388A8D0D6}" type="slidenum">
              <a:rPr lang="en-US" smtClean="0"/>
              <a:pPr/>
              <a:t>87</a:t>
            </a:fld>
            <a:endParaRPr lang="en-US" dirty="0"/>
          </a:p>
        </p:txBody>
      </p:sp>
      <p:pic>
        <p:nvPicPr>
          <p:cNvPr id="7" name="Picture 6"/>
          <p:cNvPicPr>
            <a:picLocks noChangeAspect="1"/>
          </p:cNvPicPr>
          <p:nvPr/>
        </p:nvPicPr>
        <p:blipFill rotWithShape="1">
          <a:blip r:embed="rId3"/>
          <a:srcRect l="3833" r="8000"/>
          <a:stretch/>
        </p:blipFill>
        <p:spPr>
          <a:xfrm>
            <a:off x="7629525" y="1171575"/>
            <a:ext cx="4385382" cy="4588004"/>
          </a:xfrm>
          <a:prstGeom prst="rect">
            <a:avLst/>
          </a:prstGeom>
        </p:spPr>
      </p:pic>
      <p:sp>
        <p:nvSpPr>
          <p:cNvPr id="9" name="TextBox 8"/>
          <p:cNvSpPr txBox="1"/>
          <p:nvPr/>
        </p:nvSpPr>
        <p:spPr>
          <a:xfrm>
            <a:off x="7486650" y="5835392"/>
            <a:ext cx="4352925" cy="369332"/>
          </a:xfrm>
          <a:prstGeom prst="rect">
            <a:avLst/>
          </a:prstGeom>
          <a:noFill/>
        </p:spPr>
        <p:txBody>
          <a:bodyPr wrap="square" rtlCol="0">
            <a:spAutoFit/>
          </a:bodyPr>
          <a:lstStyle/>
          <a:p>
            <a:pPr algn="ctr"/>
            <a:r>
              <a:rPr lang="fr-FR" dirty="0" smtClean="0"/>
              <a:t>Coupleur Hydraulique </a:t>
            </a:r>
            <a:r>
              <a:rPr lang="fr-FR" dirty="0"/>
              <a:t>Vulcan VD-F-R </a:t>
            </a:r>
            <a:endParaRPr lang="en-US" dirty="0"/>
          </a:p>
        </p:txBody>
      </p:sp>
      <p:sp>
        <p:nvSpPr>
          <p:cNvPr id="5" name="Date Placeholder 4"/>
          <p:cNvSpPr>
            <a:spLocks noGrp="1"/>
          </p:cNvSpPr>
          <p:nvPr>
            <p:ph type="dt" sz="half" idx="10"/>
          </p:nvPr>
        </p:nvSpPr>
        <p:spPr/>
        <p:txBody>
          <a:bodyPr/>
          <a:lstStyle/>
          <a:p>
            <a:fld id="{CC58E5C3-F9DF-4FFB-B635-EF94A8E20726}"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68932892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88</a:t>
            </a:fld>
            <a:endParaRPr lang="en-US"/>
          </a:p>
        </p:txBody>
      </p:sp>
      <p:pic>
        <p:nvPicPr>
          <p:cNvPr id="15" name="Picture 14"/>
          <p:cNvPicPr>
            <a:picLocks noChangeAspect="1"/>
          </p:cNvPicPr>
          <p:nvPr/>
        </p:nvPicPr>
        <p:blipFill rotWithShape="1">
          <a:blip r:embed="rId2"/>
          <a:srcRect r="1449"/>
          <a:stretch/>
        </p:blipFill>
        <p:spPr>
          <a:xfrm>
            <a:off x="1866899" y="20665"/>
            <a:ext cx="7823848" cy="6837335"/>
          </a:xfrm>
          <a:prstGeom prst="rect">
            <a:avLst/>
          </a:prstGeom>
        </p:spPr>
      </p:pic>
      <p:sp>
        <p:nvSpPr>
          <p:cNvPr id="16" name="TextBox 15"/>
          <p:cNvSpPr txBox="1"/>
          <p:nvPr/>
        </p:nvSpPr>
        <p:spPr>
          <a:xfrm>
            <a:off x="9896475" y="5540474"/>
            <a:ext cx="1985020" cy="923330"/>
          </a:xfrm>
          <a:prstGeom prst="rect">
            <a:avLst/>
          </a:prstGeom>
          <a:noFill/>
        </p:spPr>
        <p:txBody>
          <a:bodyPr wrap="square" rtlCol="0">
            <a:spAutoFit/>
          </a:bodyPr>
          <a:lstStyle/>
          <a:p>
            <a:pPr algn="ctr"/>
            <a:r>
              <a:rPr lang="fr-FR" dirty="0" smtClean="0"/>
              <a:t>Dessin du coupleur hydraulique</a:t>
            </a:r>
          </a:p>
          <a:p>
            <a:pPr algn="ctr"/>
            <a:r>
              <a:rPr lang="fr-FR" dirty="0" smtClean="0"/>
              <a:t>Vulcan VD-F-R</a:t>
            </a:r>
            <a:endParaRPr lang="en-US" dirty="0"/>
          </a:p>
        </p:txBody>
      </p:sp>
      <p:sp>
        <p:nvSpPr>
          <p:cNvPr id="5" name="Date Placeholder 4"/>
          <p:cNvSpPr>
            <a:spLocks noGrp="1"/>
          </p:cNvSpPr>
          <p:nvPr>
            <p:ph type="dt" sz="half" idx="10"/>
          </p:nvPr>
        </p:nvSpPr>
        <p:spPr/>
        <p:txBody>
          <a:bodyPr/>
          <a:lstStyle/>
          <a:p>
            <a:fld id="{7C119D72-905D-4B4F-A78B-2AD9D431AC80}"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0348328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Exercice </a:t>
            </a:r>
            <a:r>
              <a:rPr lang="fr-FR" dirty="0" smtClean="0"/>
              <a:t>4</a:t>
            </a:r>
            <a:endParaRPr lang="en-US" dirty="0"/>
          </a:p>
        </p:txBody>
      </p:sp>
      <p:sp>
        <p:nvSpPr>
          <p:cNvPr id="3" name="Content Placeholder 2"/>
          <p:cNvSpPr>
            <a:spLocks noGrp="1"/>
          </p:cNvSpPr>
          <p:nvPr>
            <p:ph idx="1"/>
          </p:nvPr>
        </p:nvSpPr>
        <p:spPr>
          <a:xfrm>
            <a:off x="838200" y="1425388"/>
            <a:ext cx="10515600" cy="5172636"/>
          </a:xfrm>
        </p:spPr>
        <p:txBody>
          <a:bodyPr>
            <a:normAutofit fontScale="70000" lnSpcReduction="20000"/>
          </a:bodyPr>
          <a:lstStyle/>
          <a:p>
            <a:pPr marL="0" indent="0">
              <a:lnSpc>
                <a:spcPct val="170000"/>
              </a:lnSpc>
              <a:buNone/>
            </a:pPr>
            <a:r>
              <a:rPr lang="fr-FR" sz="2600" dirty="0" smtClean="0"/>
              <a:t>Le document suivant de l’industriel </a:t>
            </a:r>
            <a:r>
              <a:rPr lang="fr-FR" sz="2600" dirty="0" err="1" smtClean="0"/>
              <a:t>Blohm</a:t>
            </a:r>
            <a:r>
              <a:rPr lang="fr-FR" sz="2600" dirty="0" smtClean="0"/>
              <a:t> et Voss, </a:t>
            </a:r>
            <a:r>
              <a:rPr lang="fr-FR" sz="2600" dirty="0"/>
              <a:t>présente </a:t>
            </a:r>
            <a:r>
              <a:rPr lang="fr-FR" sz="2600" dirty="0" smtClean="0"/>
              <a:t>un système </a:t>
            </a:r>
            <a:r>
              <a:rPr lang="fr-FR" sz="2600" dirty="0"/>
              <a:t>d’étanchéité </a:t>
            </a:r>
            <a:r>
              <a:rPr lang="fr-FR" sz="2600" dirty="0" smtClean="0"/>
              <a:t>du tube d’étambot des navires de la marine. Répondez aux questions suivantes :</a:t>
            </a:r>
          </a:p>
          <a:p>
            <a:pPr marL="514350" indent="-514350">
              <a:lnSpc>
                <a:spcPct val="170000"/>
              </a:lnSpc>
              <a:buAutoNum type="arabicPeriod"/>
            </a:pPr>
            <a:r>
              <a:rPr lang="fr-FR" sz="2600" dirty="0" smtClean="0"/>
              <a:t>Par rapport au constructeur, le système d’étanchéité proposé est conçu pour répondre à quelles conditions ?</a:t>
            </a:r>
          </a:p>
          <a:p>
            <a:pPr marL="514350" indent="-514350">
              <a:lnSpc>
                <a:spcPct val="170000"/>
              </a:lnSpc>
              <a:buAutoNum type="arabicPeriod"/>
            </a:pPr>
            <a:r>
              <a:rPr lang="fr-FR" sz="2600" dirty="0" smtClean="0"/>
              <a:t>Quel est le lubrifiant utilisé ? Identifiez les joints utilisés et aussi les parties en rotation du mécanisme. </a:t>
            </a:r>
            <a:r>
              <a:rPr lang="fr-FR" sz="2600" dirty="0"/>
              <a:t>Comment le constructeur </a:t>
            </a:r>
            <a:r>
              <a:rPr lang="fr-FR" sz="2600" dirty="0" smtClean="0"/>
              <a:t>caractérise </a:t>
            </a:r>
            <a:r>
              <a:rPr lang="fr-FR" sz="2600" dirty="0"/>
              <a:t>le contact des joints </a:t>
            </a:r>
            <a:r>
              <a:rPr lang="fr-FR" sz="2600" dirty="0" smtClean="0"/>
              <a:t>aux parties rotatives du mécanisme ? Grâce à quelle partie des joints, sa caractérisation est correcte ?</a:t>
            </a:r>
          </a:p>
          <a:p>
            <a:pPr marL="514350" indent="-514350">
              <a:lnSpc>
                <a:spcPct val="170000"/>
              </a:lnSpc>
              <a:buAutoNum type="arabicPeriod"/>
            </a:pPr>
            <a:r>
              <a:rPr lang="fr-FR" sz="2600" dirty="0"/>
              <a:t>Expliquez </a:t>
            </a:r>
            <a:r>
              <a:rPr lang="fr-FR" sz="2600" dirty="0" smtClean="0"/>
              <a:t>quels </a:t>
            </a:r>
            <a:r>
              <a:rPr lang="fr-FR" sz="2600" dirty="0"/>
              <a:t>choix du dessinateur expriment le principe de redondance dans ce mécanisme. </a:t>
            </a:r>
          </a:p>
          <a:p>
            <a:pPr marL="514350" indent="-514350">
              <a:lnSpc>
                <a:spcPct val="170000"/>
              </a:lnSpc>
              <a:buAutoNum type="arabicPeriod"/>
            </a:pPr>
            <a:r>
              <a:rPr lang="fr-FR" sz="2600" dirty="0" smtClean="0"/>
              <a:t>Expliquez l’intérêt </a:t>
            </a:r>
            <a:r>
              <a:rPr lang="fr-FR" sz="2600" dirty="0"/>
              <a:t>du joint « </a:t>
            </a:r>
            <a:r>
              <a:rPr lang="fr-FR" sz="2600" dirty="0" err="1"/>
              <a:t>Pneumostop</a:t>
            </a:r>
            <a:r>
              <a:rPr lang="fr-FR" sz="2600" dirty="0"/>
              <a:t> »</a:t>
            </a:r>
            <a:r>
              <a:rPr lang="fr-FR" sz="2600" dirty="0" smtClean="0"/>
              <a:t> et so</a:t>
            </a:r>
            <a:r>
              <a:rPr lang="fr-FR" sz="2600" dirty="0"/>
              <a:t>n</a:t>
            </a:r>
            <a:r>
              <a:rPr lang="fr-FR" sz="2600" dirty="0" smtClean="0"/>
              <a:t> fonctionnement</a:t>
            </a:r>
            <a:r>
              <a:rPr lang="fr-FR" dirty="0" smtClean="0"/>
              <a:t/>
            </a:r>
            <a:br>
              <a:rPr lang="fr-FR" dirty="0" smtClean="0"/>
            </a:br>
            <a:endParaRPr lang="fr-FR" dirty="0" smtClean="0"/>
          </a:p>
          <a:p>
            <a:pPr marL="514350" indent="-514350">
              <a:buAutoNum type="arabicPeriod"/>
            </a:pPr>
            <a:endParaRPr lang="en-US"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89</a:t>
            </a:fld>
            <a:endParaRPr lang="en-US"/>
          </a:p>
        </p:txBody>
      </p:sp>
      <p:sp>
        <p:nvSpPr>
          <p:cNvPr id="5" name="Date Placeholder 4"/>
          <p:cNvSpPr>
            <a:spLocks noGrp="1"/>
          </p:cNvSpPr>
          <p:nvPr>
            <p:ph type="dt" sz="half" idx="10"/>
          </p:nvPr>
        </p:nvSpPr>
        <p:spPr/>
        <p:txBody>
          <a:bodyPr/>
          <a:lstStyle/>
          <a:p>
            <a:fld id="{FB91C291-AE22-4A45-863B-3DA92FFEBA82}"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279992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Paliers lisses </a:t>
            </a:r>
            <a:r>
              <a:rPr lang="fr-FR" sz="3600" dirty="0" smtClean="0"/>
              <a:t>(</a:t>
            </a:r>
            <a:r>
              <a:rPr lang="fr-FR" sz="3600" dirty="0" err="1" smtClean="0"/>
              <a:t>ang</a:t>
            </a:r>
            <a:r>
              <a:rPr lang="fr-FR" sz="3600" dirty="0" smtClean="0"/>
              <a:t> : </a:t>
            </a:r>
            <a:r>
              <a:rPr lang="fr-FR" sz="3600" dirty="0" err="1" smtClean="0"/>
              <a:t>bearing</a:t>
            </a:r>
            <a:r>
              <a:rPr lang="fr-FR" sz="3600" dirty="0" smtClean="0"/>
              <a:t> / simple </a:t>
            </a:r>
            <a:r>
              <a:rPr lang="fr-FR" sz="3600" dirty="0" err="1" smtClean="0"/>
              <a:t>bearing</a:t>
            </a:r>
            <a:r>
              <a:rPr lang="fr-FR" sz="3600" dirty="0" smtClean="0"/>
              <a:t>)</a:t>
            </a:r>
            <a:endParaRPr lang="en-US" sz="3600"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801" t="21103" r="1213" b="51700"/>
          <a:stretch/>
        </p:blipFill>
        <p:spPr bwMode="auto">
          <a:xfrm>
            <a:off x="922638" y="2425238"/>
            <a:ext cx="4992129" cy="103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27387" y="1472551"/>
            <a:ext cx="6089823" cy="646331"/>
          </a:xfrm>
          <a:prstGeom prst="rect">
            <a:avLst/>
          </a:prstGeom>
          <a:noFill/>
        </p:spPr>
        <p:txBody>
          <a:bodyPr wrap="square" rtlCol="0">
            <a:spAutoFit/>
          </a:bodyPr>
          <a:lstStyle/>
          <a:p>
            <a:r>
              <a:rPr lang="fr-FR" dirty="0" smtClean="0"/>
              <a:t>Paliers Lisses : L’arbre repose sur un Coussinet </a:t>
            </a:r>
            <a:br>
              <a:rPr lang="fr-FR" dirty="0" smtClean="0"/>
            </a:br>
            <a:r>
              <a:rPr lang="fr-FR" dirty="0" smtClean="0"/>
              <a:t>(</a:t>
            </a:r>
            <a:r>
              <a:rPr lang="fr-FR" dirty="0" err="1" smtClean="0"/>
              <a:t>ang</a:t>
            </a:r>
            <a:r>
              <a:rPr lang="fr-FR" dirty="0" smtClean="0"/>
              <a:t> : </a:t>
            </a:r>
            <a:r>
              <a:rPr lang="fr-FR" dirty="0" err="1" smtClean="0"/>
              <a:t>bushing</a:t>
            </a:r>
            <a:r>
              <a:rPr lang="fr-FR" dirty="0" smtClean="0"/>
              <a:t> / plain </a:t>
            </a:r>
            <a:r>
              <a:rPr lang="fr-FR" dirty="0" err="1" smtClean="0"/>
              <a:t>bearing</a:t>
            </a:r>
            <a:r>
              <a:rPr lang="fr-FR" dirty="0" smtClean="0"/>
              <a:t>). </a:t>
            </a:r>
            <a:endParaRPr lang="en-US" dirty="0"/>
          </a:p>
        </p:txBody>
      </p:sp>
      <p:pic>
        <p:nvPicPr>
          <p:cNvPr id="20" name="Picture 19"/>
          <p:cNvPicPr>
            <a:picLocks noChangeAspect="1"/>
          </p:cNvPicPr>
          <p:nvPr/>
        </p:nvPicPr>
        <p:blipFill>
          <a:blip r:embed="rId3"/>
          <a:stretch>
            <a:fillRect/>
          </a:stretch>
        </p:blipFill>
        <p:spPr>
          <a:xfrm>
            <a:off x="3872299" y="3467793"/>
            <a:ext cx="1967299" cy="1973371"/>
          </a:xfrm>
          <a:prstGeom prst="rect">
            <a:avLst/>
          </a:prstGeom>
        </p:spPr>
      </p:pic>
      <p:pic>
        <p:nvPicPr>
          <p:cNvPr id="21" name="Picture 20"/>
          <p:cNvPicPr>
            <a:picLocks noChangeAspect="1"/>
          </p:cNvPicPr>
          <p:nvPr/>
        </p:nvPicPr>
        <p:blipFill rotWithShape="1">
          <a:blip r:embed="rId4"/>
          <a:srcRect l="21216" t="6531" r="20540" b="3739"/>
          <a:stretch/>
        </p:blipFill>
        <p:spPr>
          <a:xfrm>
            <a:off x="1353065" y="3585070"/>
            <a:ext cx="1606379" cy="1856094"/>
          </a:xfrm>
          <a:prstGeom prst="rect">
            <a:avLst/>
          </a:prstGeom>
        </p:spPr>
      </p:pic>
      <p:sp>
        <p:nvSpPr>
          <p:cNvPr id="22" name="TextBox 21"/>
          <p:cNvSpPr txBox="1"/>
          <p:nvPr/>
        </p:nvSpPr>
        <p:spPr>
          <a:xfrm>
            <a:off x="1254211" y="5512724"/>
            <a:ext cx="1804086" cy="646331"/>
          </a:xfrm>
          <a:prstGeom prst="rect">
            <a:avLst/>
          </a:prstGeom>
          <a:noFill/>
        </p:spPr>
        <p:txBody>
          <a:bodyPr wrap="square" rtlCol="0">
            <a:spAutoFit/>
          </a:bodyPr>
          <a:lstStyle/>
          <a:p>
            <a:pPr algn="ctr"/>
            <a:r>
              <a:rPr lang="fr-FR" dirty="0" smtClean="0"/>
              <a:t>Coussinet cylindrique</a:t>
            </a:r>
            <a:endParaRPr lang="en-US" dirty="0"/>
          </a:p>
        </p:txBody>
      </p:sp>
      <p:sp>
        <p:nvSpPr>
          <p:cNvPr id="25" name="TextBox 24"/>
          <p:cNvSpPr txBox="1"/>
          <p:nvPr/>
        </p:nvSpPr>
        <p:spPr>
          <a:xfrm>
            <a:off x="3953905" y="5374224"/>
            <a:ext cx="1804086" cy="923330"/>
          </a:xfrm>
          <a:prstGeom prst="rect">
            <a:avLst/>
          </a:prstGeom>
          <a:noFill/>
        </p:spPr>
        <p:txBody>
          <a:bodyPr wrap="square" rtlCol="0">
            <a:spAutoFit/>
          </a:bodyPr>
          <a:lstStyle/>
          <a:p>
            <a:pPr algn="ctr"/>
            <a:r>
              <a:rPr lang="fr-FR" dirty="0" smtClean="0"/>
              <a:t>Coussinet cylindrique à collerette</a:t>
            </a:r>
            <a:endParaRPr lang="en-US" dirty="0"/>
          </a:p>
        </p:txBody>
      </p:sp>
      <p:pic>
        <p:nvPicPr>
          <p:cNvPr id="103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805" y="2334962"/>
            <a:ext cx="5543550" cy="332422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30B57C3-84FA-4272-A19F-178388A8D0D6}" type="slidenum">
              <a:rPr lang="en-US" smtClean="0"/>
              <a:pPr/>
              <a:t>9</a:t>
            </a:fld>
            <a:endParaRPr lang="en-US"/>
          </a:p>
        </p:txBody>
      </p:sp>
      <p:sp>
        <p:nvSpPr>
          <p:cNvPr id="5" name="Date Placeholder 4"/>
          <p:cNvSpPr>
            <a:spLocks noGrp="1"/>
          </p:cNvSpPr>
          <p:nvPr>
            <p:ph type="dt" sz="half" idx="10"/>
          </p:nvPr>
        </p:nvSpPr>
        <p:spPr/>
        <p:txBody>
          <a:bodyPr/>
          <a:lstStyle/>
          <a:p>
            <a:fld id="{5A95D11C-3485-427F-874E-56B9DC39C3C7}"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37455670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rotWithShape="1">
          <a:blip r:embed="rId2"/>
          <a:srcRect l="2891" t="55665" r="46673"/>
          <a:stretch/>
        </p:blipFill>
        <p:spPr>
          <a:xfrm>
            <a:off x="6915444" y="2905700"/>
            <a:ext cx="4007165" cy="3932033"/>
          </a:xfrm>
          <a:prstGeom prst="rect">
            <a:avLst/>
          </a:prstGeom>
        </p:spPr>
      </p:pic>
      <p:sp>
        <p:nvSpPr>
          <p:cNvPr id="4" name="Slide Number Placeholder 3"/>
          <p:cNvSpPr>
            <a:spLocks noGrp="1"/>
          </p:cNvSpPr>
          <p:nvPr>
            <p:ph type="sldNum" sz="quarter" idx="12"/>
          </p:nvPr>
        </p:nvSpPr>
        <p:spPr/>
        <p:txBody>
          <a:bodyPr/>
          <a:lstStyle/>
          <a:p>
            <a:fld id="{230B57C3-84FA-4272-A19F-178388A8D0D6}" type="slidenum">
              <a:rPr lang="en-US" smtClean="0"/>
              <a:pPr/>
              <a:t>90</a:t>
            </a:fld>
            <a:endParaRPr lang="en-US" dirty="0"/>
          </a:p>
        </p:txBody>
      </p:sp>
      <p:pic>
        <p:nvPicPr>
          <p:cNvPr id="8" name="Picture 7"/>
          <p:cNvPicPr>
            <a:picLocks noChangeAspect="1"/>
          </p:cNvPicPr>
          <p:nvPr/>
        </p:nvPicPr>
        <p:blipFill>
          <a:blip r:embed="rId3"/>
          <a:stretch>
            <a:fillRect/>
          </a:stretch>
        </p:blipFill>
        <p:spPr>
          <a:xfrm>
            <a:off x="323850" y="563057"/>
            <a:ext cx="1991272" cy="6158418"/>
          </a:xfrm>
          <a:prstGeom prst="rect">
            <a:avLst/>
          </a:prstGeom>
        </p:spPr>
      </p:pic>
      <p:pic>
        <p:nvPicPr>
          <p:cNvPr id="10" name="Picture 9"/>
          <p:cNvPicPr>
            <a:picLocks noChangeAspect="1"/>
          </p:cNvPicPr>
          <p:nvPr/>
        </p:nvPicPr>
        <p:blipFill rotWithShape="1">
          <a:blip r:embed="rId2"/>
          <a:srcRect l="2890" t="6452" b="45417"/>
          <a:stretch/>
        </p:blipFill>
        <p:spPr>
          <a:xfrm>
            <a:off x="6746388" y="177064"/>
            <a:ext cx="4607412" cy="2549249"/>
          </a:xfrm>
          <a:prstGeom prst="rect">
            <a:avLst/>
          </a:prstGeom>
        </p:spPr>
      </p:pic>
      <p:pic>
        <p:nvPicPr>
          <p:cNvPr id="12" name="Picture 11"/>
          <p:cNvPicPr>
            <a:picLocks noChangeAspect="1"/>
          </p:cNvPicPr>
          <p:nvPr/>
        </p:nvPicPr>
        <p:blipFill>
          <a:blip r:embed="rId4"/>
          <a:stretch>
            <a:fillRect/>
          </a:stretch>
        </p:blipFill>
        <p:spPr>
          <a:xfrm>
            <a:off x="3141305" y="5839274"/>
            <a:ext cx="2975818" cy="998611"/>
          </a:xfrm>
          <a:prstGeom prst="rect">
            <a:avLst/>
          </a:prstGeom>
        </p:spPr>
      </p:pic>
      <p:grpSp>
        <p:nvGrpSpPr>
          <p:cNvPr id="24" name="Group 23"/>
          <p:cNvGrpSpPr/>
          <p:nvPr/>
        </p:nvGrpSpPr>
        <p:grpSpPr>
          <a:xfrm>
            <a:off x="2514254" y="1418"/>
            <a:ext cx="3852665" cy="5837856"/>
            <a:chOff x="2412041" y="999877"/>
            <a:chExt cx="3852665" cy="5837856"/>
          </a:xfrm>
        </p:grpSpPr>
        <p:pic>
          <p:nvPicPr>
            <p:cNvPr id="11" name="Picture 10"/>
            <p:cNvPicPr>
              <a:picLocks noChangeAspect="1"/>
            </p:cNvPicPr>
            <p:nvPr/>
          </p:nvPicPr>
          <p:blipFill rotWithShape="1">
            <a:blip r:embed="rId5"/>
            <a:srcRect t="1037"/>
            <a:stretch/>
          </p:blipFill>
          <p:spPr>
            <a:xfrm>
              <a:off x="2412041" y="1088106"/>
              <a:ext cx="3852665" cy="5749627"/>
            </a:xfrm>
            <a:prstGeom prst="rect">
              <a:avLst/>
            </a:prstGeom>
          </p:spPr>
        </p:pic>
        <p:sp>
          <p:nvSpPr>
            <p:cNvPr id="13" name="TextBox 12"/>
            <p:cNvSpPr txBox="1"/>
            <p:nvPr/>
          </p:nvSpPr>
          <p:spPr>
            <a:xfrm>
              <a:off x="4007223" y="6445624"/>
              <a:ext cx="332023" cy="261610"/>
            </a:xfrm>
            <a:prstGeom prst="rect">
              <a:avLst/>
            </a:prstGeom>
            <a:solidFill>
              <a:schemeClr val="bg1"/>
            </a:solidFill>
          </p:spPr>
          <p:txBody>
            <a:bodyPr wrap="square" rtlCol="0">
              <a:spAutoFit/>
            </a:bodyPr>
            <a:lstStyle/>
            <a:p>
              <a:r>
                <a:rPr lang="fr-FR" sz="1100" dirty="0" smtClean="0"/>
                <a:t>D</a:t>
              </a:r>
              <a:endParaRPr lang="en-US" sz="1100" dirty="0"/>
            </a:p>
          </p:txBody>
        </p:sp>
        <p:sp>
          <p:nvSpPr>
            <p:cNvPr id="14" name="TextBox 13"/>
            <p:cNvSpPr txBox="1"/>
            <p:nvPr/>
          </p:nvSpPr>
          <p:spPr>
            <a:xfrm>
              <a:off x="3537323" y="5797924"/>
              <a:ext cx="332023" cy="261610"/>
            </a:xfrm>
            <a:prstGeom prst="rect">
              <a:avLst/>
            </a:prstGeom>
            <a:solidFill>
              <a:schemeClr val="bg1"/>
            </a:solidFill>
          </p:spPr>
          <p:txBody>
            <a:bodyPr wrap="square" rtlCol="0">
              <a:spAutoFit/>
            </a:bodyPr>
            <a:lstStyle/>
            <a:p>
              <a:r>
                <a:rPr lang="fr-FR" sz="1100" dirty="0" smtClean="0"/>
                <a:t>H</a:t>
              </a:r>
              <a:endParaRPr lang="en-US" sz="1100" dirty="0"/>
            </a:p>
          </p:txBody>
        </p:sp>
        <p:sp>
          <p:nvSpPr>
            <p:cNvPr id="15" name="TextBox 14"/>
            <p:cNvSpPr txBox="1"/>
            <p:nvPr/>
          </p:nvSpPr>
          <p:spPr>
            <a:xfrm>
              <a:off x="2961881" y="5874242"/>
              <a:ext cx="212178" cy="261610"/>
            </a:xfrm>
            <a:prstGeom prst="rect">
              <a:avLst/>
            </a:prstGeom>
            <a:solidFill>
              <a:schemeClr val="bg1"/>
            </a:solidFill>
          </p:spPr>
          <p:txBody>
            <a:bodyPr wrap="square" rtlCol="0">
              <a:spAutoFit/>
            </a:bodyPr>
            <a:lstStyle/>
            <a:p>
              <a:r>
                <a:rPr lang="fr-FR" sz="1100" dirty="0" smtClean="0"/>
                <a:t>S</a:t>
              </a:r>
              <a:endParaRPr lang="en-US" sz="1100" dirty="0"/>
            </a:p>
          </p:txBody>
        </p:sp>
        <p:sp>
          <p:nvSpPr>
            <p:cNvPr id="16" name="TextBox 15"/>
            <p:cNvSpPr txBox="1"/>
            <p:nvPr/>
          </p:nvSpPr>
          <p:spPr>
            <a:xfrm>
              <a:off x="2800962" y="4797937"/>
              <a:ext cx="212178" cy="261610"/>
            </a:xfrm>
            <a:prstGeom prst="rect">
              <a:avLst/>
            </a:prstGeom>
            <a:solidFill>
              <a:schemeClr val="bg1"/>
            </a:solidFill>
          </p:spPr>
          <p:txBody>
            <a:bodyPr wrap="square" rtlCol="0">
              <a:spAutoFit/>
            </a:bodyPr>
            <a:lstStyle/>
            <a:p>
              <a:r>
                <a:rPr lang="fr-FR" sz="1100" dirty="0" smtClean="0"/>
                <a:t>P</a:t>
              </a:r>
              <a:endParaRPr lang="en-US" sz="1100" dirty="0"/>
            </a:p>
          </p:txBody>
        </p:sp>
        <p:sp>
          <p:nvSpPr>
            <p:cNvPr id="17" name="TextBox 16"/>
            <p:cNvSpPr txBox="1"/>
            <p:nvPr/>
          </p:nvSpPr>
          <p:spPr>
            <a:xfrm>
              <a:off x="4753580" y="5363087"/>
              <a:ext cx="212178" cy="261610"/>
            </a:xfrm>
            <a:prstGeom prst="rect">
              <a:avLst/>
            </a:prstGeom>
            <a:solidFill>
              <a:schemeClr val="bg1"/>
            </a:solidFill>
          </p:spPr>
          <p:txBody>
            <a:bodyPr wrap="square" rtlCol="0">
              <a:spAutoFit/>
            </a:bodyPr>
            <a:lstStyle/>
            <a:p>
              <a:r>
                <a:rPr lang="fr-FR" sz="1100" dirty="0" smtClean="0"/>
                <a:t>M</a:t>
              </a:r>
              <a:endParaRPr lang="en-US" sz="1100" dirty="0"/>
            </a:p>
          </p:txBody>
        </p:sp>
        <p:sp>
          <p:nvSpPr>
            <p:cNvPr id="18" name="TextBox 17"/>
            <p:cNvSpPr txBox="1"/>
            <p:nvPr/>
          </p:nvSpPr>
          <p:spPr>
            <a:xfrm>
              <a:off x="4880033" y="2155537"/>
              <a:ext cx="171450" cy="261610"/>
            </a:xfrm>
            <a:prstGeom prst="rect">
              <a:avLst/>
            </a:prstGeom>
            <a:solidFill>
              <a:schemeClr val="bg1"/>
            </a:solidFill>
          </p:spPr>
          <p:txBody>
            <a:bodyPr wrap="square" rtlCol="0">
              <a:spAutoFit/>
            </a:bodyPr>
            <a:lstStyle/>
            <a:p>
              <a:r>
                <a:rPr lang="fr-FR" sz="1100" dirty="0" smtClean="0"/>
                <a:t>T</a:t>
              </a:r>
              <a:endParaRPr lang="en-US" sz="1100" dirty="0"/>
            </a:p>
          </p:txBody>
        </p:sp>
        <p:sp>
          <p:nvSpPr>
            <p:cNvPr id="19" name="TextBox 18"/>
            <p:cNvSpPr txBox="1"/>
            <p:nvPr/>
          </p:nvSpPr>
          <p:spPr>
            <a:xfrm>
              <a:off x="5733142" y="1817421"/>
              <a:ext cx="171450" cy="261610"/>
            </a:xfrm>
            <a:prstGeom prst="rect">
              <a:avLst/>
            </a:prstGeom>
            <a:solidFill>
              <a:schemeClr val="bg1"/>
            </a:solidFill>
          </p:spPr>
          <p:txBody>
            <a:bodyPr wrap="square" rtlCol="0">
              <a:spAutoFit/>
            </a:bodyPr>
            <a:lstStyle/>
            <a:p>
              <a:r>
                <a:rPr lang="fr-FR" sz="1100" dirty="0" smtClean="0"/>
                <a:t>F</a:t>
              </a:r>
              <a:endParaRPr lang="en-US" sz="1100" dirty="0"/>
            </a:p>
          </p:txBody>
        </p:sp>
        <p:sp>
          <p:nvSpPr>
            <p:cNvPr id="20" name="TextBox 19"/>
            <p:cNvSpPr txBox="1"/>
            <p:nvPr/>
          </p:nvSpPr>
          <p:spPr>
            <a:xfrm>
              <a:off x="5174342" y="999877"/>
              <a:ext cx="171450" cy="261610"/>
            </a:xfrm>
            <a:prstGeom prst="rect">
              <a:avLst/>
            </a:prstGeom>
            <a:solidFill>
              <a:schemeClr val="bg1"/>
            </a:solidFill>
          </p:spPr>
          <p:txBody>
            <a:bodyPr wrap="square" rtlCol="0">
              <a:spAutoFit/>
            </a:bodyPr>
            <a:lstStyle/>
            <a:p>
              <a:r>
                <a:rPr lang="fr-FR" sz="1100" dirty="0"/>
                <a:t>H</a:t>
              </a:r>
              <a:endParaRPr lang="en-US" sz="1100" dirty="0"/>
            </a:p>
          </p:txBody>
        </p:sp>
        <p:sp>
          <p:nvSpPr>
            <p:cNvPr id="21" name="TextBox 20"/>
            <p:cNvSpPr txBox="1"/>
            <p:nvPr/>
          </p:nvSpPr>
          <p:spPr>
            <a:xfrm>
              <a:off x="4087509" y="2024683"/>
              <a:ext cx="171450" cy="261610"/>
            </a:xfrm>
            <a:prstGeom prst="rect">
              <a:avLst/>
            </a:prstGeom>
            <a:solidFill>
              <a:schemeClr val="bg1"/>
            </a:solidFill>
          </p:spPr>
          <p:txBody>
            <a:bodyPr wrap="square" rtlCol="0">
              <a:spAutoFit/>
            </a:bodyPr>
            <a:lstStyle/>
            <a:p>
              <a:r>
                <a:rPr lang="fr-FR" sz="1100" dirty="0" smtClean="0"/>
                <a:t>V</a:t>
              </a:r>
              <a:endParaRPr lang="en-US" sz="1100" dirty="0"/>
            </a:p>
          </p:txBody>
        </p:sp>
        <p:sp>
          <p:nvSpPr>
            <p:cNvPr id="22" name="TextBox 21"/>
            <p:cNvSpPr txBox="1"/>
            <p:nvPr/>
          </p:nvSpPr>
          <p:spPr>
            <a:xfrm>
              <a:off x="3258039" y="1754678"/>
              <a:ext cx="171450" cy="261610"/>
            </a:xfrm>
            <a:prstGeom prst="rect">
              <a:avLst/>
            </a:prstGeom>
            <a:solidFill>
              <a:schemeClr val="bg1"/>
            </a:solidFill>
          </p:spPr>
          <p:txBody>
            <a:bodyPr wrap="square" rtlCol="0">
              <a:spAutoFit/>
            </a:bodyPr>
            <a:lstStyle/>
            <a:p>
              <a:r>
                <a:rPr lang="fr-FR" sz="1100" dirty="0" smtClean="0"/>
                <a:t>V</a:t>
              </a:r>
              <a:endParaRPr lang="en-US" sz="1100" dirty="0"/>
            </a:p>
          </p:txBody>
        </p:sp>
        <p:sp>
          <p:nvSpPr>
            <p:cNvPr id="23" name="TextBox 22"/>
            <p:cNvSpPr txBox="1"/>
            <p:nvPr/>
          </p:nvSpPr>
          <p:spPr>
            <a:xfrm>
              <a:off x="3039092" y="1287473"/>
              <a:ext cx="171450" cy="261610"/>
            </a:xfrm>
            <a:prstGeom prst="rect">
              <a:avLst/>
            </a:prstGeom>
            <a:solidFill>
              <a:schemeClr val="bg1"/>
            </a:solidFill>
          </p:spPr>
          <p:txBody>
            <a:bodyPr wrap="square" rtlCol="0">
              <a:spAutoFit/>
            </a:bodyPr>
            <a:lstStyle/>
            <a:p>
              <a:r>
                <a:rPr lang="fr-FR" sz="1100" dirty="0" smtClean="0"/>
                <a:t>A</a:t>
              </a:r>
              <a:endParaRPr lang="en-US" sz="1100" dirty="0"/>
            </a:p>
          </p:txBody>
        </p:sp>
      </p:grpSp>
      <p:pic>
        <p:nvPicPr>
          <p:cNvPr id="7" name="Picture 6"/>
          <p:cNvPicPr>
            <a:picLocks noChangeAspect="1"/>
          </p:cNvPicPr>
          <p:nvPr/>
        </p:nvPicPr>
        <p:blipFill rotWithShape="1">
          <a:blip r:embed="rId6"/>
          <a:srcRect l="26512" t="528" r="17881" b="91933"/>
          <a:stretch/>
        </p:blipFill>
        <p:spPr>
          <a:xfrm>
            <a:off x="307361" y="29164"/>
            <a:ext cx="2785463" cy="531951"/>
          </a:xfrm>
          <a:prstGeom prst="rect">
            <a:avLst/>
          </a:prstGeom>
        </p:spPr>
      </p:pic>
      <p:sp>
        <p:nvSpPr>
          <p:cNvPr id="25" name="TextBox 24"/>
          <p:cNvSpPr txBox="1"/>
          <p:nvPr/>
        </p:nvSpPr>
        <p:spPr>
          <a:xfrm>
            <a:off x="5606712" y="5536553"/>
            <a:ext cx="332023" cy="261610"/>
          </a:xfrm>
          <a:prstGeom prst="rect">
            <a:avLst/>
          </a:prstGeom>
          <a:solidFill>
            <a:schemeClr val="bg1"/>
          </a:solidFill>
        </p:spPr>
        <p:txBody>
          <a:bodyPr wrap="square" rtlCol="0">
            <a:spAutoFit/>
          </a:bodyPr>
          <a:lstStyle/>
          <a:p>
            <a:r>
              <a:rPr lang="fr-FR" sz="1100" dirty="0" smtClean="0"/>
              <a:t>W</a:t>
            </a:r>
            <a:endParaRPr lang="en-US" sz="1100" dirty="0"/>
          </a:p>
        </p:txBody>
      </p:sp>
      <p:sp>
        <p:nvSpPr>
          <p:cNvPr id="5" name="Date Placeholder 4"/>
          <p:cNvSpPr>
            <a:spLocks noGrp="1"/>
          </p:cNvSpPr>
          <p:nvPr>
            <p:ph type="dt" sz="half" idx="10"/>
          </p:nvPr>
        </p:nvSpPr>
        <p:spPr/>
        <p:txBody>
          <a:bodyPr/>
          <a:lstStyle/>
          <a:p>
            <a:fld id="{E24AE782-33D1-4D1D-BEC6-F756E0E6151D}"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DI8</a:t>
            </a:r>
            <a:endParaRPr lang="en-US"/>
          </a:p>
        </p:txBody>
      </p:sp>
    </p:spTree>
    <p:extLst>
      <p:ext uri="{BB962C8B-B14F-4D97-AF65-F5344CB8AC3E}">
        <p14:creationId xmlns:p14="http://schemas.microsoft.com/office/powerpoint/2010/main" val="11752845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Exercice </a:t>
            </a:r>
            <a:r>
              <a:rPr lang="fr-FR" dirty="0" smtClean="0"/>
              <a:t>4</a:t>
            </a:r>
            <a:endParaRPr lang="en-US" dirty="0"/>
          </a:p>
        </p:txBody>
      </p:sp>
      <p:sp>
        <p:nvSpPr>
          <p:cNvPr id="3" name="Content Placeholder 2"/>
          <p:cNvSpPr>
            <a:spLocks noGrp="1"/>
          </p:cNvSpPr>
          <p:nvPr>
            <p:ph idx="1"/>
          </p:nvPr>
        </p:nvSpPr>
        <p:spPr>
          <a:xfrm>
            <a:off x="838200" y="1425388"/>
            <a:ext cx="10515600" cy="5172636"/>
          </a:xfrm>
        </p:spPr>
        <p:txBody>
          <a:bodyPr>
            <a:noAutofit/>
          </a:bodyPr>
          <a:lstStyle/>
          <a:p>
            <a:pPr marL="0" indent="0">
              <a:lnSpc>
                <a:spcPct val="170000"/>
              </a:lnSpc>
              <a:buNone/>
            </a:pPr>
            <a:r>
              <a:rPr lang="fr-FR" sz="1600" dirty="0"/>
              <a:t>Le document suivant de l’industriel </a:t>
            </a:r>
            <a:r>
              <a:rPr lang="fr-FR" sz="1600" dirty="0" err="1"/>
              <a:t>Blohm</a:t>
            </a:r>
            <a:r>
              <a:rPr lang="fr-FR" sz="1600" dirty="0"/>
              <a:t> et Voss, présente un système d’étanchéité du tube d’étambot des navires de la marine. Répondez aux questions suivantes :</a:t>
            </a:r>
          </a:p>
          <a:p>
            <a:pPr marL="514350" indent="-514350">
              <a:lnSpc>
                <a:spcPct val="170000"/>
              </a:lnSpc>
              <a:buAutoNum type="arabicPeriod"/>
            </a:pPr>
            <a:r>
              <a:rPr lang="fr-FR" sz="1600" dirty="0"/>
              <a:t>Par rapport au constructeur, le système d’étanchéité proposé est conçu pour répondre à quelles conditions ?</a:t>
            </a:r>
          </a:p>
          <a:p>
            <a:pPr marL="514350" indent="-514350">
              <a:lnSpc>
                <a:spcPct val="170000"/>
              </a:lnSpc>
              <a:buAutoNum type="arabicPeriod"/>
            </a:pPr>
            <a:r>
              <a:rPr lang="fr-FR" sz="1600" dirty="0"/>
              <a:t>Quel est le lubrifiant utilisé ? Identifiez les joints utilisés et aussi les parties en rotation du mécanisme. Comment le constructeur caractérise le contact des joints aux parties rotatives du mécanisme ? Grâce à quelle partie des joints, sa caractérisation est correcte ?</a:t>
            </a:r>
          </a:p>
          <a:p>
            <a:pPr marL="514350" indent="-514350">
              <a:lnSpc>
                <a:spcPct val="170000"/>
              </a:lnSpc>
              <a:buAutoNum type="arabicPeriod"/>
            </a:pPr>
            <a:r>
              <a:rPr lang="fr-FR" sz="1600" dirty="0"/>
              <a:t>Expliquez quels choix du dessinateur expriment le principe de redondance dans ce mécanisme. </a:t>
            </a:r>
          </a:p>
          <a:p>
            <a:pPr marL="514350" indent="-514350">
              <a:lnSpc>
                <a:spcPct val="170000"/>
              </a:lnSpc>
              <a:buAutoNum type="arabicPeriod"/>
            </a:pPr>
            <a:r>
              <a:rPr lang="fr-FR" sz="1600" dirty="0"/>
              <a:t>Expliquez l’intérêt du joint « </a:t>
            </a:r>
            <a:r>
              <a:rPr lang="fr-FR" sz="1600" dirty="0" err="1"/>
              <a:t>Pneumostop</a:t>
            </a:r>
            <a:r>
              <a:rPr lang="fr-FR" sz="1600" dirty="0"/>
              <a:t> » et son fonctionnement</a:t>
            </a:r>
            <a:r>
              <a:rPr lang="fr-FR" sz="1600" dirty="0" smtClean="0"/>
              <a:t/>
            </a:r>
            <a:br>
              <a:rPr lang="fr-FR" sz="1600" dirty="0" smtClean="0"/>
            </a:br>
            <a:endParaRPr lang="fr-FR" sz="1600" dirty="0" smtClean="0"/>
          </a:p>
          <a:p>
            <a:pPr marL="514350" indent="-514350">
              <a:buAutoNum type="arabicPeriod"/>
            </a:pPr>
            <a:endParaRPr lang="en-US" sz="1600" dirty="0"/>
          </a:p>
        </p:txBody>
      </p:sp>
      <p:sp>
        <p:nvSpPr>
          <p:cNvPr id="4" name="Slide Number Placeholder 3"/>
          <p:cNvSpPr>
            <a:spLocks noGrp="1"/>
          </p:cNvSpPr>
          <p:nvPr>
            <p:ph type="sldNum" sz="quarter" idx="12"/>
          </p:nvPr>
        </p:nvSpPr>
        <p:spPr/>
        <p:txBody>
          <a:bodyPr/>
          <a:lstStyle/>
          <a:p>
            <a:fld id="{230B57C3-84FA-4272-A19F-178388A8D0D6}" type="slidenum">
              <a:rPr lang="en-US" smtClean="0"/>
              <a:pPr/>
              <a:t>91</a:t>
            </a:fld>
            <a:endParaRPr lang="en-US"/>
          </a:p>
        </p:txBody>
      </p:sp>
      <p:sp>
        <p:nvSpPr>
          <p:cNvPr id="7" name="Rectangle 6"/>
          <p:cNvSpPr/>
          <p:nvPr/>
        </p:nvSpPr>
        <p:spPr>
          <a:xfrm>
            <a:off x="3544131" y="401504"/>
            <a:ext cx="4210051" cy="1034129"/>
          </a:xfrm>
          <a:prstGeom prst="rect">
            <a:avLst/>
          </a:prstGeom>
          <a:solidFill>
            <a:schemeClr val="bg1"/>
          </a:solidFill>
          <a:ln w="19050">
            <a:solidFill>
              <a:srgbClr val="FF0000"/>
            </a:solidFill>
          </a:ln>
        </p:spPr>
        <p:txBody>
          <a:bodyPr wrap="square">
            <a:spAutoFit/>
          </a:bodyPr>
          <a:lstStyle/>
          <a:p>
            <a:pPr>
              <a:lnSpc>
                <a:spcPct val="170000"/>
              </a:lnSpc>
            </a:pPr>
            <a:r>
              <a:rPr lang="fr-FR" dirty="0">
                <a:solidFill>
                  <a:srgbClr val="C00000"/>
                </a:solidFill>
              </a:rPr>
              <a:t>Redondance??? </a:t>
            </a:r>
            <a:endParaRPr lang="fr-FR" dirty="0" smtClean="0">
              <a:solidFill>
                <a:srgbClr val="C00000"/>
              </a:solidFill>
            </a:endParaRPr>
          </a:p>
          <a:p>
            <a:pPr>
              <a:lnSpc>
                <a:spcPct val="170000"/>
              </a:lnSpc>
            </a:pPr>
            <a:r>
              <a:rPr lang="fr-FR" dirty="0" smtClean="0">
                <a:solidFill>
                  <a:srgbClr val="C00000"/>
                </a:solidFill>
              </a:rPr>
              <a:t>RDV </a:t>
            </a:r>
            <a:r>
              <a:rPr lang="fr-FR" dirty="0">
                <a:solidFill>
                  <a:srgbClr val="C00000"/>
                </a:solidFill>
              </a:rPr>
              <a:t>à S2, SMT2 : Maintenance et Fiabilité</a:t>
            </a:r>
          </a:p>
        </p:txBody>
      </p:sp>
      <p:sp>
        <p:nvSpPr>
          <p:cNvPr id="8" name="Rectangle 7"/>
          <p:cNvSpPr/>
          <p:nvPr/>
        </p:nvSpPr>
        <p:spPr>
          <a:xfrm>
            <a:off x="2784998" y="5346502"/>
            <a:ext cx="6581775" cy="1034129"/>
          </a:xfrm>
          <a:prstGeom prst="rect">
            <a:avLst/>
          </a:prstGeom>
          <a:solidFill>
            <a:schemeClr val="bg1"/>
          </a:solidFill>
          <a:ln w="19050">
            <a:solidFill>
              <a:srgbClr val="FF0000"/>
            </a:solidFill>
          </a:ln>
        </p:spPr>
        <p:txBody>
          <a:bodyPr wrap="square">
            <a:spAutoFit/>
          </a:bodyPr>
          <a:lstStyle/>
          <a:p>
            <a:pPr>
              <a:lnSpc>
                <a:spcPct val="170000"/>
              </a:lnSpc>
            </a:pPr>
            <a:r>
              <a:rPr lang="fr-FR" dirty="0">
                <a:solidFill>
                  <a:srgbClr val="C00000"/>
                </a:solidFill>
              </a:rPr>
              <a:t>S</a:t>
            </a:r>
            <a:r>
              <a:rPr lang="fr-FR" dirty="0" smtClean="0">
                <a:solidFill>
                  <a:srgbClr val="C00000"/>
                </a:solidFill>
              </a:rPr>
              <a:t>ystème </a:t>
            </a:r>
            <a:r>
              <a:rPr lang="fr-FR" dirty="0">
                <a:solidFill>
                  <a:srgbClr val="C00000"/>
                </a:solidFill>
              </a:rPr>
              <a:t>pneumatique ?? </a:t>
            </a:r>
            <a:endParaRPr lang="fr-FR" dirty="0" smtClean="0">
              <a:solidFill>
                <a:srgbClr val="C00000"/>
              </a:solidFill>
            </a:endParaRPr>
          </a:p>
          <a:p>
            <a:pPr>
              <a:lnSpc>
                <a:spcPct val="170000"/>
              </a:lnSpc>
            </a:pPr>
            <a:r>
              <a:rPr lang="fr-FR" dirty="0" smtClean="0">
                <a:solidFill>
                  <a:srgbClr val="C00000"/>
                </a:solidFill>
              </a:rPr>
              <a:t>RDV </a:t>
            </a:r>
            <a:r>
              <a:rPr lang="fr-FR" dirty="0">
                <a:solidFill>
                  <a:srgbClr val="C00000"/>
                </a:solidFill>
              </a:rPr>
              <a:t>au S2, Automatismes et Systèmes Pneumatiques/Hydrauliques)</a:t>
            </a:r>
          </a:p>
        </p:txBody>
      </p:sp>
      <p:sp>
        <p:nvSpPr>
          <p:cNvPr id="5" name="Date Placeholder 4"/>
          <p:cNvSpPr>
            <a:spLocks noGrp="1"/>
          </p:cNvSpPr>
          <p:nvPr>
            <p:ph type="dt" sz="half" idx="10"/>
          </p:nvPr>
        </p:nvSpPr>
        <p:spPr/>
        <p:txBody>
          <a:bodyPr/>
          <a:lstStyle/>
          <a:p>
            <a:fld id="{DF45DC77-499F-4190-AD6D-9FF0471B9224}"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DI8</a:t>
            </a:r>
            <a:endParaRPr lang="en-US"/>
          </a:p>
        </p:txBody>
      </p:sp>
      <p:sp>
        <p:nvSpPr>
          <p:cNvPr id="10" name="TextBox 9"/>
          <p:cNvSpPr txBox="1"/>
          <p:nvPr/>
        </p:nvSpPr>
        <p:spPr>
          <a:xfrm>
            <a:off x="10231171" y="5863567"/>
            <a:ext cx="1122629" cy="369332"/>
          </a:xfrm>
          <a:prstGeom prst="rect">
            <a:avLst/>
          </a:prstGeom>
          <a:noFill/>
        </p:spPr>
        <p:txBody>
          <a:bodyPr wrap="square" rtlCol="0">
            <a:spAutoFit/>
          </a:bodyPr>
          <a:lstStyle/>
          <a:p>
            <a:r>
              <a:rPr lang="fr-FR" dirty="0" smtClean="0">
                <a:hlinkClick r:id="rId2" action="ppaction://hlinkfile"/>
              </a:rPr>
              <a:t>Contenu</a:t>
            </a:r>
            <a:endParaRPr lang="en-US" dirty="0"/>
          </a:p>
        </p:txBody>
      </p:sp>
    </p:spTree>
    <p:extLst>
      <p:ext uri="{BB962C8B-B14F-4D97-AF65-F5344CB8AC3E}">
        <p14:creationId xmlns:p14="http://schemas.microsoft.com/office/powerpoint/2010/main" val="110533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6151</TotalTime>
  <Words>7314</Words>
  <Application>Microsoft Office PowerPoint</Application>
  <PresentationFormat>Personnalisé</PresentationFormat>
  <Paragraphs>1070</Paragraphs>
  <Slides>91</Slides>
  <Notes>11</Notes>
  <HiddenSlides>0</HiddenSlides>
  <MMClips>0</MMClips>
  <ScaleCrop>false</ScaleCrop>
  <HeadingPairs>
    <vt:vector size="4" baseType="variant">
      <vt:variant>
        <vt:lpstr>Thème</vt:lpstr>
      </vt:variant>
      <vt:variant>
        <vt:i4>1</vt:i4>
      </vt:variant>
      <vt:variant>
        <vt:lpstr>Titres des diapositives</vt:lpstr>
      </vt:variant>
      <vt:variant>
        <vt:i4>91</vt:i4>
      </vt:variant>
    </vt:vector>
  </HeadingPairs>
  <TitlesOfParts>
    <vt:vector size="92" baseType="lpstr">
      <vt:lpstr>Office Theme</vt:lpstr>
      <vt:lpstr>Dessin Industriel 8  Guidage en Rotation et Etanchéité</vt:lpstr>
      <vt:lpstr>Les pièces de normalisées sont :</vt:lpstr>
      <vt:lpstr>Fixation VS Guidage</vt:lpstr>
      <vt:lpstr>Fixation VS Guidage</vt:lpstr>
      <vt:lpstr>Fixation VS Guidage</vt:lpstr>
      <vt:lpstr>Fixation VS Guidage</vt:lpstr>
      <vt:lpstr>Fixation VS Guidage</vt:lpstr>
      <vt:lpstr>Paliers lisses (ang : bearing / simple bearing)</vt:lpstr>
      <vt:lpstr>Paliers lisses (ang : bearing / simple bearing)</vt:lpstr>
      <vt:lpstr>Paliers lisses (ang : bearing / simple bearing)</vt:lpstr>
      <vt:lpstr>Paliers lisses (ang : bearing / simple bearing)</vt:lpstr>
      <vt:lpstr>Palier à patins</vt:lpstr>
      <vt:lpstr>Palier à patins</vt:lpstr>
      <vt:lpstr>Palier à patins</vt:lpstr>
      <vt:lpstr>Palier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Disque à patins</vt:lpstr>
      <vt:lpstr>Palier de butée</vt:lpstr>
      <vt:lpstr>Palier de butée</vt:lpstr>
      <vt:lpstr>Palier de butée</vt:lpstr>
      <vt:lpstr>Palier de butée</vt:lpstr>
      <vt:lpstr>Palier de butée</vt:lpstr>
      <vt:lpstr>Palier de butée</vt:lpstr>
      <vt:lpstr>Palier de butée</vt:lpstr>
      <vt:lpstr>Roulement (ang : bearing) </vt:lpstr>
      <vt:lpstr>Roulement (ang : bearing) </vt:lpstr>
      <vt:lpstr>Roulement (ang : bearing) </vt:lpstr>
      <vt:lpstr>Roulement (ang : bearing) </vt:lpstr>
      <vt:lpstr>Roulement (ang : bearing)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Distinction de Roulement </vt:lpstr>
      <vt:lpstr>Présentation PowerPoint</vt:lpstr>
      <vt:lpstr>Présentation PowerPoint</vt:lpstr>
      <vt:lpstr>Présentation PowerPoint</vt:lpstr>
      <vt:lpstr>Présentation PowerPoint</vt:lpstr>
      <vt:lpstr>Présentation PowerPoint</vt:lpstr>
      <vt:lpstr>Fixations de Roulements</vt:lpstr>
      <vt:lpstr>Fixations de Roulements</vt:lpstr>
      <vt:lpstr>Fixations de Roulements</vt:lpstr>
      <vt:lpstr>Fixations de Roulements</vt:lpstr>
      <vt:lpstr>Fixations de Roulements</vt:lpstr>
      <vt:lpstr>Fixations de Roulements</vt:lpstr>
      <vt:lpstr>Fixations de Roulements</vt:lpstr>
      <vt:lpstr>Fixations de Roulements</vt:lpstr>
      <vt:lpstr>Fixations de Roulements</vt:lpstr>
      <vt:lpstr>Fixations de Roulements</vt:lpstr>
      <vt:lpstr>Etanchéité </vt:lpstr>
      <vt:lpstr>Etanchéité </vt:lpstr>
      <vt:lpstr>Etanchéité </vt:lpstr>
      <vt:lpstr>Etanchéité </vt:lpstr>
      <vt:lpstr>Etanchéité </vt:lpstr>
      <vt:lpstr>Etanchéité </vt:lpstr>
      <vt:lpstr>Etanchéité </vt:lpstr>
      <vt:lpstr>Etanchéité </vt:lpstr>
      <vt:lpstr>Etanchéité </vt:lpstr>
      <vt:lpstr>Etanchéité </vt:lpstr>
      <vt:lpstr>Exercice 1</vt:lpstr>
      <vt:lpstr>Exercice 2</vt:lpstr>
      <vt:lpstr>Exercice 3</vt:lpstr>
      <vt:lpstr>Exercice 3</vt:lpstr>
      <vt:lpstr>Présentation PowerPoint</vt:lpstr>
      <vt:lpstr>Exercice 4</vt:lpstr>
      <vt:lpstr>Présentation PowerPoint</vt:lpstr>
      <vt:lpstr>Exercice 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Dessin Industriel 8  Guidage en Rotation, Etanchéité et Transmission</dc:title>
  <dc:creator>Konstantinos Politis</dc:creator>
  <cp:lastModifiedBy>Konstantinos POLITIS</cp:lastModifiedBy>
  <cp:revision>240</cp:revision>
  <dcterms:created xsi:type="dcterms:W3CDTF">2018-10-07T13:02:39Z</dcterms:created>
  <dcterms:modified xsi:type="dcterms:W3CDTF">2018-11-09T12:19:13Z</dcterms:modified>
</cp:coreProperties>
</file>